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notesMasterIdLst>
    <p:notesMasterId r:id="rId17"/>
  </p:notesMasterIdLst>
  <p:sldSz cx="14630400" cy="8229600"/>
  <p:notesSz cx="8229600" cy="14630400"/>
  <p:embeddedFontLst>
    <p:embeddedFont>
      <p:font typeface="Unbounded"/>
      <p:regular r:id="rId22"/>
    </p:embeddedFont>
    <p:embeddedFont>
      <p:font typeface="Unbounded"/>
      <p:regular r:id="rId23"/>
    </p:embeddedFont>
    <p:embeddedFont>
      <p:font typeface="Open Sans"/>
      <p:regular r:id="rId24"/>
    </p:embeddedFont>
    <p:embeddedFont>
      <p:font typeface="Open Sans"/>
      <p:regular r:id="rId25"/>
    </p:embeddedFont>
    <p:embeddedFont>
      <p:font typeface="Open Sans"/>
      <p:regular r:id="rId26"/>
    </p:embeddedFont>
    <p:embeddedFont>
      <p:font typeface="Open Sans"/>
      <p:regular r:id="rId2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20" Type="http://schemas.openxmlformats.org/officeDocument/2006/relationships/theme" Target="theme/theme1.xml"/><Relationship Id="rId21" Type="http://schemas.openxmlformats.org/officeDocument/2006/relationships/tableStyles" Target="tableStyles.xml"/><Relationship Id="rId22" Type="http://schemas.openxmlformats.org/officeDocument/2006/relationships/font" Target="fonts/font1.fntdata"/><Relationship Id="rId23" Type="http://schemas.openxmlformats.org/officeDocument/2006/relationships/font" Target="fonts/font2.fntdata"/><Relationship Id="rId24" Type="http://schemas.openxmlformats.org/officeDocument/2006/relationships/font" Target="fonts/font3.fntdata"/><Relationship Id="rId25" Type="http://schemas.openxmlformats.org/officeDocument/2006/relationships/font" Target="fonts/font4.fntdata"/><Relationship Id="rId26" Type="http://schemas.openxmlformats.org/officeDocument/2006/relationships/font" Target="fonts/font5.fntdata"/><Relationship Id="rId27" Type="http://schemas.openxmlformats.org/officeDocument/2006/relationships/font" Target="fonts/font6.fntdata"/></Relationships>
</file>

<file path=ppt/media/>
</file>

<file path=ppt/media/image-1-1.png>
</file>

<file path=ppt/media/image-1-2.png>
</file>

<file path=ppt/media/image-1-3.png>
</file>

<file path=ppt/media/image-10-1.png>
</file>

<file path=ppt/media/image-10-2.png>
</file>

<file path=ppt/media/image-10-3.png>
</file>

<file path=ppt/media/image-10-4.png>
</file>

<file path=ppt/media/image-11-1.png>
</file>

<file path=ppt/media/image-11-2.png>
</file>

<file path=ppt/media/image-12-1.png>
</file>

<file path=ppt/media/image-12-2.png>
</file>

<file path=ppt/media/image-12-3.png>
</file>

<file path=ppt/media/image-12-4.png>
</file>

<file path=ppt/media/image-12-5.png>
</file>

<file path=ppt/media/image-13-1.png>
</file>

<file path=ppt/media/image-14-1.png>
</file>

<file path=ppt/media/image-15-1.png>
</file>

<file path=ppt/media/image-15-2.png>
</file>

<file path=ppt/media/image-2-1.png>
</file>

<file path=ppt/media/image-4-1.png>
</file>

<file path=ppt/media/image-5-1.png>
</file>

<file path=ppt/media/image-5-2.png>
</file>

<file path=ppt/media/image-5-3.png>
</file>

<file path=ppt/media/image-6-1.png>
</file>

<file path=ppt/media/image-7-1.png>
</file>

<file path=ppt/media/image-7-2.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31505"/>
          </a:xfrm>
          <a:prstGeom prst="rect">
            <a:avLst/>
          </a:prstGeom>
          <a:solidFill>
            <a:srgbClr val="FFFF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957"/>
          </a:xfrm>
          <a:prstGeom prst="rect">
            <a:avLst/>
          </a:prstGeom>
          <a:solidFill>
            <a:srgbClr val="FFFFFF"/>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32934"/>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slideLayout" Target="../slideLayouts/slideLayout2.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slideLayout" Target="../slideLayouts/slideLayout12.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4" Type="http://schemas.openxmlformats.org/officeDocument/2006/relationships/image" Target="../media/image-12-4.png"/><Relationship Id="rId5" Type="http://schemas.openxmlformats.org/officeDocument/2006/relationships/image" Target="../media/image-12-5.png"/><Relationship Id="rId6" Type="http://schemas.openxmlformats.org/officeDocument/2006/relationships/slideLayout" Target="../slideLayouts/slideLayout13.xml"/><Relationship Id="rId7"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image" Target="../media/image-15-2.png"/><Relationship Id="rId3" Type="http://schemas.openxmlformats.org/officeDocument/2006/relationships/slideLayout" Target="../slideLayouts/slideLayout16.xml"/><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27488" y="2270046"/>
            <a:ext cx="4919305" cy="3689509"/>
          </a:xfrm>
          <a:prstGeom prst="rect">
            <a:avLst/>
          </a:prstGeom>
        </p:spPr>
      </p:pic>
      <p:sp>
        <p:nvSpPr>
          <p:cNvPr id="4" name="Text 0"/>
          <p:cNvSpPr/>
          <p:nvPr/>
        </p:nvSpPr>
        <p:spPr>
          <a:xfrm>
            <a:off x="793790" y="1244084"/>
            <a:ext cx="7556421" cy="2934653"/>
          </a:xfrm>
          <a:prstGeom prst="rect">
            <a:avLst/>
          </a:prstGeom>
          <a:noFill/>
          <a:ln/>
        </p:spPr>
        <p:txBody>
          <a:bodyPr wrap="square" lIns="0" tIns="0" rIns="0" bIns="0" rtlCol="0" anchor="t"/>
          <a:lstStyle/>
          <a:p>
            <a:pPr indent="0" marL="0">
              <a:lnSpc>
                <a:spcPts val="7700"/>
              </a:lnSpc>
              <a:buNone/>
            </a:pPr>
            <a:r>
              <a:rPr lang="en-US" sz="6150" b="1" dirty="0">
                <a:solidFill>
                  <a:srgbClr val="333F70"/>
                </a:solidFill>
                <a:latin typeface="Unbounded" pitchFamily="34" charset="0"/>
                <a:ea typeface="Unbounded" pitchFamily="34" charset="-122"/>
                <a:cs typeface="Unbounded" pitchFamily="34" charset="-120"/>
              </a:rPr>
              <a:t>Module III: AI and the Labor Market</a:t>
            </a:r>
            <a:endParaRPr lang="en-US" sz="6150" dirty="0"/>
          </a:p>
        </p:txBody>
      </p:sp>
      <p:sp>
        <p:nvSpPr>
          <p:cNvPr id="5" name="Text 1"/>
          <p:cNvSpPr/>
          <p:nvPr/>
        </p:nvSpPr>
        <p:spPr>
          <a:xfrm>
            <a:off x="793790" y="4518898"/>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Artificial intelligence (AI) is rapidly transforming various industries, including manufacturing, healthcare, and finance. Its impact on the labor market is significant, with the potential to create new jobs while also displacing others. The ethical and social implications of AI are crucial to consider.</a:t>
            </a:r>
            <a:endParaRPr lang="en-US" sz="1750" dirty="0"/>
          </a:p>
        </p:txBody>
      </p:sp>
      <p:sp>
        <p:nvSpPr>
          <p:cNvPr id="6" name="Shape 2"/>
          <p:cNvSpPr/>
          <p:nvPr/>
        </p:nvSpPr>
        <p:spPr>
          <a:xfrm>
            <a:off x="793790" y="6605468"/>
            <a:ext cx="362903" cy="362903"/>
          </a:xfrm>
          <a:prstGeom prst="roundRect">
            <a:avLst>
              <a:gd name="adj" fmla="val 25194296"/>
            </a:avLst>
          </a:prstGeom>
          <a:noFill/>
          <a:ln w="7620">
            <a:solidFill>
              <a:srgbClr val="FFFFFF"/>
            </a:solidFill>
            <a:prstDash val="solid"/>
          </a:ln>
        </p:spPr>
      </p:sp>
      <p:pic>
        <p:nvPicPr>
          <p:cNvPr id="7" name="Image 2" descr="preencoded.png">    </p:cNvPr>
          <p:cNvPicPr>
            <a:picLocks noChangeAspect="1"/>
          </p:cNvPicPr>
          <p:nvPr/>
        </p:nvPicPr>
        <p:blipFill>
          <a:blip r:embed="rId3"/>
          <a:stretch>
            <a:fillRect/>
          </a:stretch>
        </p:blipFill>
        <p:spPr>
          <a:xfrm>
            <a:off x="801410" y="6613088"/>
            <a:ext cx="347663" cy="347663"/>
          </a:xfrm>
          <a:prstGeom prst="rect">
            <a:avLst/>
          </a:prstGeom>
        </p:spPr>
      </p:pic>
      <p:sp>
        <p:nvSpPr>
          <p:cNvPr id="8" name="Text 3"/>
          <p:cNvSpPr/>
          <p:nvPr/>
        </p:nvSpPr>
        <p:spPr>
          <a:xfrm>
            <a:off x="1270040" y="6588562"/>
            <a:ext cx="2560915" cy="396835"/>
          </a:xfrm>
          <a:prstGeom prst="rect">
            <a:avLst/>
          </a:prstGeom>
          <a:noFill/>
          <a:ln/>
        </p:spPr>
        <p:txBody>
          <a:bodyPr wrap="none" lIns="0" tIns="0" rIns="0" bIns="0" rtlCol="0" anchor="t"/>
          <a:lstStyle/>
          <a:p>
            <a:pPr algn="l" indent="0" marL="0">
              <a:lnSpc>
                <a:spcPts val="3100"/>
              </a:lnSpc>
              <a:buNone/>
            </a:pPr>
            <a:r>
              <a:rPr lang="en-US" sz="2200" b="1" dirty="0">
                <a:solidFill>
                  <a:srgbClr val="333F70"/>
                </a:solidFill>
                <a:latin typeface="Open Sans" pitchFamily="34" charset="0"/>
                <a:ea typeface="Open Sans" pitchFamily="34" charset="-122"/>
                <a:cs typeface="Open Sans" pitchFamily="34" charset="-120"/>
              </a:rPr>
              <a:t>by Sanchita Saikia</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972800" y="0"/>
            <a:ext cx="3657600" cy="8229957"/>
          </a:xfrm>
          <a:prstGeom prst="rect">
            <a:avLst/>
          </a:prstGeom>
        </p:spPr>
      </p:pic>
      <p:sp>
        <p:nvSpPr>
          <p:cNvPr id="3" name="Text 0"/>
          <p:cNvSpPr/>
          <p:nvPr/>
        </p:nvSpPr>
        <p:spPr>
          <a:xfrm>
            <a:off x="568881" y="446961"/>
            <a:ext cx="9835039" cy="1015841"/>
          </a:xfrm>
          <a:prstGeom prst="rect">
            <a:avLst/>
          </a:prstGeom>
          <a:noFill/>
          <a:ln/>
        </p:spPr>
        <p:txBody>
          <a:bodyPr wrap="square" lIns="0" tIns="0" rIns="0" bIns="0" rtlCol="0" anchor="t"/>
          <a:lstStyle/>
          <a:p>
            <a:pPr indent="0" marL="0">
              <a:lnSpc>
                <a:spcPts val="3950"/>
              </a:lnSpc>
              <a:buNone/>
            </a:pPr>
            <a:r>
              <a:rPr lang="en-US" sz="3150" b="1" dirty="0">
                <a:solidFill>
                  <a:srgbClr val="333F70"/>
                </a:solidFill>
                <a:latin typeface="Unbounded" pitchFamily="34" charset="0"/>
                <a:ea typeface="Unbounded" pitchFamily="34" charset="-122"/>
                <a:cs typeface="Unbounded" pitchFamily="34" charset="-120"/>
              </a:rPr>
              <a:t>Worker Privacy and Surveillance Concerns</a:t>
            </a:r>
            <a:endParaRPr lang="en-US" sz="3150" dirty="0"/>
          </a:p>
        </p:txBody>
      </p:sp>
      <p:pic>
        <p:nvPicPr>
          <p:cNvPr id="4" name="Image 1" descr="preencoded.png">    </p:cNvPr>
          <p:cNvPicPr>
            <a:picLocks noChangeAspect="1"/>
          </p:cNvPicPr>
          <p:nvPr/>
        </p:nvPicPr>
        <p:blipFill>
          <a:blip r:embed="rId2"/>
          <a:stretch>
            <a:fillRect/>
          </a:stretch>
        </p:blipFill>
        <p:spPr>
          <a:xfrm>
            <a:off x="568881" y="1706523"/>
            <a:ext cx="406360" cy="406360"/>
          </a:xfrm>
          <a:prstGeom prst="rect">
            <a:avLst/>
          </a:prstGeom>
        </p:spPr>
      </p:pic>
      <p:sp>
        <p:nvSpPr>
          <p:cNvPr id="5" name="Text 1"/>
          <p:cNvSpPr/>
          <p:nvPr/>
        </p:nvSpPr>
        <p:spPr>
          <a:xfrm>
            <a:off x="568881" y="2275403"/>
            <a:ext cx="2031802" cy="253960"/>
          </a:xfrm>
          <a:prstGeom prst="rect">
            <a:avLst/>
          </a:prstGeom>
          <a:noFill/>
          <a:ln/>
        </p:spPr>
        <p:txBody>
          <a:bodyPr wrap="none" lIns="0" tIns="0" rIns="0" bIns="0" rtlCol="0" anchor="t"/>
          <a:lstStyle/>
          <a:p>
            <a:pPr algn="l" indent="0" marL="0">
              <a:lnSpc>
                <a:spcPts val="1950"/>
              </a:lnSpc>
              <a:buNone/>
            </a:pPr>
            <a:r>
              <a:rPr lang="en-US" sz="1550" b="1" dirty="0">
                <a:solidFill>
                  <a:srgbClr val="333F70"/>
                </a:solidFill>
                <a:latin typeface="Unbounded" pitchFamily="34" charset="0"/>
                <a:ea typeface="Unbounded" pitchFamily="34" charset="-122"/>
                <a:cs typeface="Unbounded" pitchFamily="34" charset="-120"/>
              </a:rPr>
              <a:t>Data Security</a:t>
            </a:r>
            <a:endParaRPr lang="en-US" sz="1550" dirty="0"/>
          </a:p>
        </p:txBody>
      </p:sp>
      <p:sp>
        <p:nvSpPr>
          <p:cNvPr id="6" name="Text 2"/>
          <p:cNvSpPr/>
          <p:nvPr/>
        </p:nvSpPr>
        <p:spPr>
          <a:xfrm>
            <a:off x="568881" y="2626876"/>
            <a:ext cx="9835039" cy="780098"/>
          </a:xfrm>
          <a:prstGeom prst="rect">
            <a:avLst/>
          </a:prstGeom>
          <a:noFill/>
          <a:ln/>
        </p:spPr>
        <p:txBody>
          <a:bodyPr wrap="square" lIns="0" tIns="0" rIns="0" bIns="0" rtlCol="0" anchor="t"/>
          <a:lstStyle/>
          <a:p>
            <a:pPr algn="l" indent="0" marL="0">
              <a:lnSpc>
                <a:spcPts val="2000"/>
              </a:lnSpc>
              <a:buNone/>
            </a:pPr>
            <a:r>
              <a:rPr lang="en-US" sz="1250" dirty="0">
                <a:solidFill>
                  <a:srgbClr val="333F70"/>
                </a:solidFill>
                <a:latin typeface="Open Sans" pitchFamily="34" charset="0"/>
                <a:ea typeface="Open Sans" pitchFamily="34" charset="-122"/>
                <a:cs typeface="Open Sans" pitchFamily="34" charset="-120"/>
              </a:rPr>
              <a:t>AI systems collect vast amounts of personal data, raising concerns about privacy breaches. Ensuring robust data security measures is crucial, including encryption, access controls, and data minimization principles. Companies must be transparent about how they use employee data and obtain informed consent.</a:t>
            </a:r>
            <a:endParaRPr lang="en-US" sz="1250" dirty="0"/>
          </a:p>
        </p:txBody>
      </p:sp>
      <p:pic>
        <p:nvPicPr>
          <p:cNvPr id="7" name="Image 2" descr="preencoded.png">    </p:cNvPr>
          <p:cNvPicPr>
            <a:picLocks noChangeAspect="1"/>
          </p:cNvPicPr>
          <p:nvPr/>
        </p:nvPicPr>
        <p:blipFill>
          <a:blip r:embed="rId3"/>
          <a:stretch>
            <a:fillRect/>
          </a:stretch>
        </p:blipFill>
        <p:spPr>
          <a:xfrm>
            <a:off x="568881" y="3894534"/>
            <a:ext cx="406360" cy="406360"/>
          </a:xfrm>
          <a:prstGeom prst="rect">
            <a:avLst/>
          </a:prstGeom>
        </p:spPr>
      </p:pic>
      <p:sp>
        <p:nvSpPr>
          <p:cNvPr id="8" name="Text 3"/>
          <p:cNvSpPr/>
          <p:nvPr/>
        </p:nvSpPr>
        <p:spPr>
          <a:xfrm>
            <a:off x="568881" y="4463415"/>
            <a:ext cx="2031802" cy="253960"/>
          </a:xfrm>
          <a:prstGeom prst="rect">
            <a:avLst/>
          </a:prstGeom>
          <a:noFill/>
          <a:ln/>
        </p:spPr>
        <p:txBody>
          <a:bodyPr wrap="none" lIns="0" tIns="0" rIns="0" bIns="0" rtlCol="0" anchor="t"/>
          <a:lstStyle/>
          <a:p>
            <a:pPr algn="l" indent="0" marL="0">
              <a:lnSpc>
                <a:spcPts val="1950"/>
              </a:lnSpc>
              <a:buNone/>
            </a:pPr>
            <a:r>
              <a:rPr lang="en-US" sz="1550" b="1" dirty="0">
                <a:solidFill>
                  <a:srgbClr val="333F70"/>
                </a:solidFill>
                <a:latin typeface="Unbounded" pitchFamily="34" charset="0"/>
                <a:ea typeface="Unbounded" pitchFamily="34" charset="-122"/>
                <a:cs typeface="Unbounded" pitchFamily="34" charset="-120"/>
              </a:rPr>
              <a:t>Surveillance</a:t>
            </a:r>
            <a:endParaRPr lang="en-US" sz="1550" dirty="0"/>
          </a:p>
        </p:txBody>
      </p:sp>
      <p:sp>
        <p:nvSpPr>
          <p:cNvPr id="9" name="Text 4"/>
          <p:cNvSpPr/>
          <p:nvPr/>
        </p:nvSpPr>
        <p:spPr>
          <a:xfrm>
            <a:off x="568881" y="4814888"/>
            <a:ext cx="9835039" cy="780098"/>
          </a:xfrm>
          <a:prstGeom prst="rect">
            <a:avLst/>
          </a:prstGeom>
          <a:noFill/>
          <a:ln/>
        </p:spPr>
        <p:txBody>
          <a:bodyPr wrap="square" lIns="0" tIns="0" rIns="0" bIns="0" rtlCol="0" anchor="t"/>
          <a:lstStyle/>
          <a:p>
            <a:pPr algn="l" indent="0" marL="0">
              <a:lnSpc>
                <a:spcPts val="2000"/>
              </a:lnSpc>
              <a:buNone/>
            </a:pPr>
            <a:r>
              <a:rPr lang="en-US" sz="1250" dirty="0">
                <a:solidFill>
                  <a:srgbClr val="333F70"/>
                </a:solidFill>
                <a:latin typeface="Open Sans" pitchFamily="34" charset="0"/>
                <a:ea typeface="Open Sans" pitchFamily="34" charset="-122"/>
                <a:cs typeface="Open Sans" pitchFamily="34" charset="-120"/>
              </a:rPr>
              <a:t>AI-powered surveillance technologies in the workplace can monitor employee behavior, including productivity, breaks, and communication. This raises concerns about worker autonomy and potential for misuse. Clear policies and ethical guidelines are necessary to ensure fair and transparent use of surveillance systems.</a:t>
            </a:r>
            <a:endParaRPr lang="en-US" sz="1250" dirty="0"/>
          </a:p>
        </p:txBody>
      </p:sp>
      <p:pic>
        <p:nvPicPr>
          <p:cNvPr id="10" name="Image 3" descr="preencoded.png">    </p:cNvPr>
          <p:cNvPicPr>
            <a:picLocks noChangeAspect="1"/>
          </p:cNvPicPr>
          <p:nvPr/>
        </p:nvPicPr>
        <p:blipFill>
          <a:blip r:embed="rId4"/>
          <a:stretch>
            <a:fillRect/>
          </a:stretch>
        </p:blipFill>
        <p:spPr>
          <a:xfrm>
            <a:off x="568881" y="6082546"/>
            <a:ext cx="406360" cy="406360"/>
          </a:xfrm>
          <a:prstGeom prst="rect">
            <a:avLst/>
          </a:prstGeom>
        </p:spPr>
      </p:pic>
      <p:sp>
        <p:nvSpPr>
          <p:cNvPr id="11" name="Text 5"/>
          <p:cNvSpPr/>
          <p:nvPr/>
        </p:nvSpPr>
        <p:spPr>
          <a:xfrm>
            <a:off x="568881" y="6651427"/>
            <a:ext cx="2031802" cy="253960"/>
          </a:xfrm>
          <a:prstGeom prst="rect">
            <a:avLst/>
          </a:prstGeom>
          <a:noFill/>
          <a:ln/>
        </p:spPr>
        <p:txBody>
          <a:bodyPr wrap="none" lIns="0" tIns="0" rIns="0" bIns="0" rtlCol="0" anchor="t"/>
          <a:lstStyle/>
          <a:p>
            <a:pPr algn="l" indent="0" marL="0">
              <a:lnSpc>
                <a:spcPts val="1950"/>
              </a:lnSpc>
              <a:buNone/>
            </a:pPr>
            <a:r>
              <a:rPr lang="en-US" sz="1550" b="1" dirty="0">
                <a:solidFill>
                  <a:srgbClr val="333F70"/>
                </a:solidFill>
                <a:latin typeface="Unbounded" pitchFamily="34" charset="0"/>
                <a:ea typeface="Unbounded" pitchFamily="34" charset="-122"/>
                <a:cs typeface="Unbounded" pitchFamily="34" charset="-120"/>
              </a:rPr>
              <a:t>Anonymity</a:t>
            </a:r>
            <a:endParaRPr lang="en-US" sz="1550" dirty="0"/>
          </a:p>
        </p:txBody>
      </p:sp>
      <p:sp>
        <p:nvSpPr>
          <p:cNvPr id="12" name="Text 6"/>
          <p:cNvSpPr/>
          <p:nvPr/>
        </p:nvSpPr>
        <p:spPr>
          <a:xfrm>
            <a:off x="568881" y="7002899"/>
            <a:ext cx="9835039" cy="780098"/>
          </a:xfrm>
          <a:prstGeom prst="rect">
            <a:avLst/>
          </a:prstGeom>
          <a:noFill/>
          <a:ln/>
        </p:spPr>
        <p:txBody>
          <a:bodyPr wrap="square" lIns="0" tIns="0" rIns="0" bIns="0" rtlCol="0" anchor="t"/>
          <a:lstStyle/>
          <a:p>
            <a:pPr algn="l" indent="0" marL="0">
              <a:lnSpc>
                <a:spcPts val="2000"/>
              </a:lnSpc>
              <a:buNone/>
            </a:pPr>
            <a:r>
              <a:rPr lang="en-US" sz="1250" dirty="0">
                <a:solidFill>
                  <a:srgbClr val="333F70"/>
                </a:solidFill>
                <a:latin typeface="Open Sans" pitchFamily="34" charset="0"/>
                <a:ea typeface="Open Sans" pitchFamily="34" charset="-122"/>
                <a:cs typeface="Open Sans" pitchFamily="34" charset="-120"/>
              </a:rPr>
              <a:t>Balancing the need for efficiency with individual privacy is paramount. AI systems should be designed to protect worker anonymity whenever possible. This could involve data aggregation and anonymization techniques, ensuring individual employees are not identifiable.</a:t>
            </a:r>
            <a:endParaRPr lang="en-US" sz="12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76172" y="2298502"/>
            <a:ext cx="5021937" cy="3632597"/>
          </a:xfrm>
          <a:prstGeom prst="rect">
            <a:avLst/>
          </a:prstGeom>
        </p:spPr>
      </p:pic>
      <p:sp>
        <p:nvSpPr>
          <p:cNvPr id="4" name="Text 0"/>
          <p:cNvSpPr/>
          <p:nvPr/>
        </p:nvSpPr>
        <p:spPr>
          <a:xfrm>
            <a:off x="650319" y="1027033"/>
            <a:ext cx="7843361" cy="1161336"/>
          </a:xfrm>
          <a:prstGeom prst="rect">
            <a:avLst/>
          </a:prstGeom>
          <a:noFill/>
          <a:ln/>
        </p:spPr>
        <p:txBody>
          <a:bodyPr wrap="square" lIns="0" tIns="0" rIns="0" bIns="0" rtlCol="0" anchor="t"/>
          <a:lstStyle/>
          <a:p>
            <a:pPr indent="0" marL="0">
              <a:lnSpc>
                <a:spcPts val="4550"/>
              </a:lnSpc>
              <a:buNone/>
            </a:pPr>
            <a:r>
              <a:rPr lang="en-US" sz="3650" b="1" dirty="0">
                <a:solidFill>
                  <a:srgbClr val="333F70"/>
                </a:solidFill>
                <a:latin typeface="Unbounded" pitchFamily="34" charset="0"/>
                <a:ea typeface="Unbounded" pitchFamily="34" charset="-122"/>
                <a:cs typeface="Unbounded" pitchFamily="34" charset="-120"/>
              </a:rPr>
              <a:t>Collective Bargaining and Unionization</a:t>
            </a:r>
            <a:endParaRPr lang="en-US" sz="3650" dirty="0"/>
          </a:p>
        </p:txBody>
      </p:sp>
      <p:sp>
        <p:nvSpPr>
          <p:cNvPr id="5" name="Shape 1"/>
          <p:cNvSpPr/>
          <p:nvPr/>
        </p:nvSpPr>
        <p:spPr>
          <a:xfrm>
            <a:off x="650319" y="2466975"/>
            <a:ext cx="3828812" cy="2869525"/>
          </a:xfrm>
          <a:prstGeom prst="roundRect">
            <a:avLst>
              <a:gd name="adj" fmla="val 2720"/>
            </a:avLst>
          </a:prstGeom>
          <a:solidFill>
            <a:srgbClr val="D6F5EE"/>
          </a:solidFill>
          <a:ln w="7620">
            <a:solidFill>
              <a:srgbClr val="BCDBD4"/>
            </a:solidFill>
            <a:prstDash val="solid"/>
          </a:ln>
        </p:spPr>
      </p:sp>
      <p:sp>
        <p:nvSpPr>
          <p:cNvPr id="6" name="Text 2"/>
          <p:cNvSpPr/>
          <p:nvPr/>
        </p:nvSpPr>
        <p:spPr>
          <a:xfrm>
            <a:off x="843677" y="2660332"/>
            <a:ext cx="2776537" cy="290274"/>
          </a:xfrm>
          <a:prstGeom prst="rect">
            <a:avLst/>
          </a:prstGeom>
          <a:noFill/>
          <a:ln/>
        </p:spPr>
        <p:txBody>
          <a:bodyPr wrap="none" lIns="0" tIns="0" rIns="0" bIns="0" rtlCol="0" anchor="t"/>
          <a:lstStyle/>
          <a:p>
            <a:pPr indent="0" marL="0">
              <a:lnSpc>
                <a:spcPts val="2250"/>
              </a:lnSpc>
              <a:buNone/>
            </a:pPr>
            <a:r>
              <a:rPr lang="en-US" sz="1800" b="1" dirty="0">
                <a:solidFill>
                  <a:srgbClr val="333F70"/>
                </a:solidFill>
                <a:latin typeface="Unbounded" pitchFamily="34" charset="0"/>
                <a:ea typeface="Unbounded" pitchFamily="34" charset="-122"/>
                <a:cs typeface="Unbounded" pitchFamily="34" charset="-120"/>
              </a:rPr>
              <a:t>Impact on Workers</a:t>
            </a:r>
            <a:endParaRPr lang="en-US" sz="1800" dirty="0"/>
          </a:p>
        </p:txBody>
      </p:sp>
      <p:sp>
        <p:nvSpPr>
          <p:cNvPr id="7" name="Text 3"/>
          <p:cNvSpPr/>
          <p:nvPr/>
        </p:nvSpPr>
        <p:spPr>
          <a:xfrm>
            <a:off x="843677" y="3062049"/>
            <a:ext cx="3442097" cy="2081093"/>
          </a:xfrm>
          <a:prstGeom prst="rect">
            <a:avLst/>
          </a:prstGeom>
          <a:noFill/>
          <a:ln/>
        </p:spPr>
        <p:txBody>
          <a:bodyPr wrap="square" lIns="0" tIns="0" rIns="0" bIns="0" rtlCol="0" anchor="t"/>
          <a:lstStyle/>
          <a:p>
            <a:pPr indent="0" marL="0">
              <a:lnSpc>
                <a:spcPts val="2300"/>
              </a:lnSpc>
              <a:buNone/>
            </a:pPr>
            <a:r>
              <a:rPr lang="en-US" sz="1450" dirty="0">
                <a:solidFill>
                  <a:srgbClr val="333F70"/>
                </a:solidFill>
                <a:latin typeface="Open Sans" pitchFamily="34" charset="0"/>
                <a:ea typeface="Open Sans" pitchFamily="34" charset="-122"/>
                <a:cs typeface="Open Sans" pitchFamily="34" charset="-120"/>
              </a:rPr>
              <a:t>Unions can help workers negotiate better wages, benefits, and working conditions. AI raises concerns about job security and displacement. Unions can advocate for retraining programs and fair labor practices in the age of automation.</a:t>
            </a:r>
            <a:endParaRPr lang="en-US" sz="1450" dirty="0"/>
          </a:p>
        </p:txBody>
      </p:sp>
      <p:sp>
        <p:nvSpPr>
          <p:cNvPr id="8" name="Shape 4"/>
          <p:cNvSpPr/>
          <p:nvPr/>
        </p:nvSpPr>
        <p:spPr>
          <a:xfrm>
            <a:off x="4664869" y="2466975"/>
            <a:ext cx="3828812" cy="2869525"/>
          </a:xfrm>
          <a:prstGeom prst="roundRect">
            <a:avLst>
              <a:gd name="adj" fmla="val 2720"/>
            </a:avLst>
          </a:prstGeom>
          <a:solidFill>
            <a:srgbClr val="D6F5EE"/>
          </a:solidFill>
          <a:ln w="7620">
            <a:solidFill>
              <a:srgbClr val="BCDBD4"/>
            </a:solidFill>
            <a:prstDash val="solid"/>
          </a:ln>
        </p:spPr>
      </p:sp>
      <p:sp>
        <p:nvSpPr>
          <p:cNvPr id="9" name="Text 5"/>
          <p:cNvSpPr/>
          <p:nvPr/>
        </p:nvSpPr>
        <p:spPr>
          <a:xfrm>
            <a:off x="4858226" y="2660332"/>
            <a:ext cx="3442097" cy="580549"/>
          </a:xfrm>
          <a:prstGeom prst="rect">
            <a:avLst/>
          </a:prstGeom>
          <a:noFill/>
          <a:ln/>
        </p:spPr>
        <p:txBody>
          <a:bodyPr wrap="square" lIns="0" tIns="0" rIns="0" bIns="0" rtlCol="0" anchor="t"/>
          <a:lstStyle/>
          <a:p>
            <a:pPr indent="0" marL="0">
              <a:lnSpc>
                <a:spcPts val="2250"/>
              </a:lnSpc>
              <a:buNone/>
            </a:pPr>
            <a:r>
              <a:rPr lang="en-US" sz="1800" b="1" dirty="0">
                <a:solidFill>
                  <a:srgbClr val="333F70"/>
                </a:solidFill>
                <a:latin typeface="Unbounded" pitchFamily="34" charset="0"/>
                <a:ea typeface="Unbounded" pitchFamily="34" charset="-122"/>
                <a:cs typeface="Unbounded" pitchFamily="34" charset="-120"/>
              </a:rPr>
              <a:t>Collective Bargaining Power</a:t>
            </a:r>
            <a:endParaRPr lang="en-US" sz="1800" dirty="0"/>
          </a:p>
        </p:txBody>
      </p:sp>
      <p:sp>
        <p:nvSpPr>
          <p:cNvPr id="10" name="Text 6"/>
          <p:cNvSpPr/>
          <p:nvPr/>
        </p:nvSpPr>
        <p:spPr>
          <a:xfrm>
            <a:off x="4858226" y="3352324"/>
            <a:ext cx="3442097" cy="1783794"/>
          </a:xfrm>
          <a:prstGeom prst="rect">
            <a:avLst/>
          </a:prstGeom>
          <a:noFill/>
          <a:ln/>
        </p:spPr>
        <p:txBody>
          <a:bodyPr wrap="square" lIns="0" tIns="0" rIns="0" bIns="0" rtlCol="0" anchor="t"/>
          <a:lstStyle/>
          <a:p>
            <a:pPr indent="0" marL="0">
              <a:lnSpc>
                <a:spcPts val="2300"/>
              </a:lnSpc>
              <a:buNone/>
            </a:pPr>
            <a:r>
              <a:rPr lang="en-US" sz="1450" dirty="0">
                <a:solidFill>
                  <a:srgbClr val="333F70"/>
                </a:solidFill>
                <a:latin typeface="Open Sans" pitchFamily="34" charset="0"/>
                <a:ea typeface="Open Sans" pitchFamily="34" charset="-122"/>
                <a:cs typeface="Open Sans" pitchFamily="34" charset="-120"/>
              </a:rPr>
              <a:t>Unions give workers a stronger voice in workplace decisions. AI is rapidly transforming the labor market. Unions can play a crucial role in shaping the future of work, ensuring workers' rights are protected.</a:t>
            </a:r>
            <a:endParaRPr lang="en-US" sz="1450" dirty="0"/>
          </a:p>
        </p:txBody>
      </p:sp>
      <p:sp>
        <p:nvSpPr>
          <p:cNvPr id="11" name="Shape 7"/>
          <p:cNvSpPr/>
          <p:nvPr/>
        </p:nvSpPr>
        <p:spPr>
          <a:xfrm>
            <a:off x="650319" y="5522238"/>
            <a:ext cx="7843361" cy="1680329"/>
          </a:xfrm>
          <a:prstGeom prst="roundRect">
            <a:avLst>
              <a:gd name="adj" fmla="val 4644"/>
            </a:avLst>
          </a:prstGeom>
          <a:solidFill>
            <a:srgbClr val="D6F5EE"/>
          </a:solidFill>
          <a:ln w="7620">
            <a:solidFill>
              <a:srgbClr val="BCDBD4"/>
            </a:solidFill>
            <a:prstDash val="solid"/>
          </a:ln>
        </p:spPr>
      </p:sp>
      <p:sp>
        <p:nvSpPr>
          <p:cNvPr id="12" name="Text 8"/>
          <p:cNvSpPr/>
          <p:nvPr/>
        </p:nvSpPr>
        <p:spPr>
          <a:xfrm>
            <a:off x="843677" y="5715595"/>
            <a:ext cx="3918347" cy="290274"/>
          </a:xfrm>
          <a:prstGeom prst="rect">
            <a:avLst/>
          </a:prstGeom>
          <a:noFill/>
          <a:ln/>
        </p:spPr>
        <p:txBody>
          <a:bodyPr wrap="none" lIns="0" tIns="0" rIns="0" bIns="0" rtlCol="0" anchor="t"/>
          <a:lstStyle/>
          <a:p>
            <a:pPr indent="0" marL="0">
              <a:lnSpc>
                <a:spcPts val="2250"/>
              </a:lnSpc>
              <a:buNone/>
            </a:pPr>
            <a:r>
              <a:rPr lang="en-US" sz="1800" b="1" dirty="0">
                <a:solidFill>
                  <a:srgbClr val="333F70"/>
                </a:solidFill>
                <a:latin typeface="Unbounded" pitchFamily="34" charset="0"/>
                <a:ea typeface="Unbounded" pitchFamily="34" charset="-122"/>
                <a:cs typeface="Unbounded" pitchFamily="34" charset="-120"/>
              </a:rPr>
              <a:t>Protecting Workers' Rights</a:t>
            </a:r>
            <a:endParaRPr lang="en-US" sz="1800" dirty="0"/>
          </a:p>
        </p:txBody>
      </p:sp>
      <p:sp>
        <p:nvSpPr>
          <p:cNvPr id="13" name="Text 9"/>
          <p:cNvSpPr/>
          <p:nvPr/>
        </p:nvSpPr>
        <p:spPr>
          <a:xfrm>
            <a:off x="843677" y="6117312"/>
            <a:ext cx="7456646" cy="891897"/>
          </a:xfrm>
          <a:prstGeom prst="rect">
            <a:avLst/>
          </a:prstGeom>
          <a:noFill/>
          <a:ln/>
        </p:spPr>
        <p:txBody>
          <a:bodyPr wrap="square" lIns="0" tIns="0" rIns="0" bIns="0" rtlCol="0" anchor="t"/>
          <a:lstStyle/>
          <a:p>
            <a:pPr indent="0" marL="0">
              <a:lnSpc>
                <a:spcPts val="2300"/>
              </a:lnSpc>
              <a:buNone/>
            </a:pPr>
            <a:r>
              <a:rPr lang="en-US" sz="1450" dirty="0">
                <a:solidFill>
                  <a:srgbClr val="333F70"/>
                </a:solidFill>
                <a:latin typeface="Open Sans" pitchFamily="34" charset="0"/>
                <a:ea typeface="Open Sans" pitchFamily="34" charset="-122"/>
                <a:cs typeface="Open Sans" pitchFamily="34" charset="-120"/>
              </a:rPr>
              <a:t>Unions can help protect workers from exploitation and unfair practices. AI raises ethical concerns about worker surveillance and data privacy. Unions can advocate for clear regulations and safeguards to protect workers' rights in the AI era.</a:t>
            </a:r>
            <a:endParaRPr lang="en-US" sz="14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3" name="Text 0"/>
          <p:cNvSpPr/>
          <p:nvPr/>
        </p:nvSpPr>
        <p:spPr>
          <a:xfrm>
            <a:off x="4244340" y="621983"/>
            <a:ext cx="9799320" cy="1047750"/>
          </a:xfrm>
          <a:prstGeom prst="rect">
            <a:avLst/>
          </a:prstGeom>
          <a:noFill/>
          <a:ln/>
        </p:spPr>
        <p:txBody>
          <a:bodyPr wrap="square" lIns="0" tIns="0" rIns="0" bIns="0" rtlCol="0" anchor="t"/>
          <a:lstStyle/>
          <a:p>
            <a:pPr indent="0" marL="0">
              <a:lnSpc>
                <a:spcPts val="4100"/>
              </a:lnSpc>
              <a:buNone/>
            </a:pPr>
            <a:r>
              <a:rPr lang="en-US" sz="3300" b="1" dirty="0">
                <a:solidFill>
                  <a:srgbClr val="333F70"/>
                </a:solidFill>
                <a:latin typeface="Unbounded" pitchFamily="34" charset="0"/>
                <a:ea typeface="Unbounded" pitchFamily="34" charset="-122"/>
                <a:cs typeface="Unbounded" pitchFamily="34" charset="-120"/>
              </a:rPr>
              <a:t>Regulatory Frameworks for AI in the Workplace</a:t>
            </a:r>
            <a:endParaRPr lang="en-US" sz="3300" dirty="0"/>
          </a:p>
        </p:txBody>
      </p:sp>
      <p:pic>
        <p:nvPicPr>
          <p:cNvPr id="4" name="Image 1" descr="preencoded.png">    </p:cNvPr>
          <p:cNvPicPr>
            <a:picLocks noChangeAspect="1"/>
          </p:cNvPicPr>
          <p:nvPr/>
        </p:nvPicPr>
        <p:blipFill>
          <a:blip r:embed="rId2"/>
          <a:stretch>
            <a:fillRect/>
          </a:stretch>
        </p:blipFill>
        <p:spPr>
          <a:xfrm>
            <a:off x="4244340" y="1921193"/>
            <a:ext cx="838200" cy="1502092"/>
          </a:xfrm>
          <a:prstGeom prst="rect">
            <a:avLst/>
          </a:prstGeom>
        </p:spPr>
      </p:pic>
      <p:sp>
        <p:nvSpPr>
          <p:cNvPr id="5" name="Text 1"/>
          <p:cNvSpPr/>
          <p:nvPr/>
        </p:nvSpPr>
        <p:spPr>
          <a:xfrm>
            <a:off x="5334000" y="2088833"/>
            <a:ext cx="2336125" cy="261937"/>
          </a:xfrm>
          <a:prstGeom prst="rect">
            <a:avLst/>
          </a:prstGeom>
          <a:noFill/>
          <a:ln/>
        </p:spPr>
        <p:txBody>
          <a:bodyPr wrap="none" lIns="0" tIns="0" rIns="0" bIns="0" rtlCol="0" anchor="t"/>
          <a:lstStyle/>
          <a:p>
            <a:pPr algn="l" indent="0" marL="0">
              <a:lnSpc>
                <a:spcPts val="2050"/>
              </a:lnSpc>
              <a:buNone/>
            </a:pPr>
            <a:r>
              <a:rPr lang="en-US" sz="1650" b="1" dirty="0">
                <a:solidFill>
                  <a:srgbClr val="333F70"/>
                </a:solidFill>
                <a:latin typeface="Unbounded" pitchFamily="34" charset="0"/>
                <a:ea typeface="Unbounded" pitchFamily="34" charset="-122"/>
                <a:cs typeface="Unbounded" pitchFamily="34" charset="-120"/>
              </a:rPr>
              <a:t>Ethical Guidelines</a:t>
            </a:r>
            <a:endParaRPr lang="en-US" sz="1650" dirty="0"/>
          </a:p>
        </p:txBody>
      </p:sp>
      <p:sp>
        <p:nvSpPr>
          <p:cNvPr id="6" name="Text 2"/>
          <p:cNvSpPr/>
          <p:nvPr/>
        </p:nvSpPr>
        <p:spPr>
          <a:xfrm>
            <a:off x="5334000" y="2451259"/>
            <a:ext cx="8709660" cy="804386"/>
          </a:xfrm>
          <a:prstGeom prst="rect">
            <a:avLst/>
          </a:prstGeom>
          <a:noFill/>
          <a:ln/>
        </p:spPr>
        <p:txBody>
          <a:bodyPr wrap="squar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Ethical guidelines for AI in the workplace can help ensure fairness, transparency, and accountability. These guidelines can address issues such as bias in algorithms, data privacy, and the impact of automation on workers.</a:t>
            </a:r>
            <a:endParaRPr lang="en-US" sz="1300" dirty="0"/>
          </a:p>
        </p:txBody>
      </p:sp>
      <p:pic>
        <p:nvPicPr>
          <p:cNvPr id="7" name="Image 2" descr="preencoded.png">    </p:cNvPr>
          <p:cNvPicPr>
            <a:picLocks noChangeAspect="1"/>
          </p:cNvPicPr>
          <p:nvPr/>
        </p:nvPicPr>
        <p:blipFill>
          <a:blip r:embed="rId3"/>
          <a:stretch>
            <a:fillRect/>
          </a:stretch>
        </p:blipFill>
        <p:spPr>
          <a:xfrm>
            <a:off x="4244340" y="3423285"/>
            <a:ext cx="838200" cy="1341120"/>
          </a:xfrm>
          <a:prstGeom prst="rect">
            <a:avLst/>
          </a:prstGeom>
        </p:spPr>
      </p:pic>
      <p:sp>
        <p:nvSpPr>
          <p:cNvPr id="8" name="Text 3"/>
          <p:cNvSpPr/>
          <p:nvPr/>
        </p:nvSpPr>
        <p:spPr>
          <a:xfrm>
            <a:off x="5334000" y="3590925"/>
            <a:ext cx="2892266" cy="261937"/>
          </a:xfrm>
          <a:prstGeom prst="rect">
            <a:avLst/>
          </a:prstGeom>
          <a:noFill/>
          <a:ln/>
        </p:spPr>
        <p:txBody>
          <a:bodyPr wrap="none" lIns="0" tIns="0" rIns="0" bIns="0" rtlCol="0" anchor="t"/>
          <a:lstStyle/>
          <a:p>
            <a:pPr algn="l" indent="0" marL="0">
              <a:lnSpc>
                <a:spcPts val="2050"/>
              </a:lnSpc>
              <a:buNone/>
            </a:pPr>
            <a:r>
              <a:rPr lang="en-US" sz="1650" b="1" dirty="0">
                <a:solidFill>
                  <a:srgbClr val="333F70"/>
                </a:solidFill>
                <a:latin typeface="Unbounded" pitchFamily="34" charset="0"/>
                <a:ea typeface="Unbounded" pitchFamily="34" charset="-122"/>
                <a:cs typeface="Unbounded" pitchFamily="34" charset="-120"/>
              </a:rPr>
              <a:t>Data Protection Laws</a:t>
            </a:r>
            <a:endParaRPr lang="en-US" sz="1650" dirty="0"/>
          </a:p>
        </p:txBody>
      </p:sp>
      <p:sp>
        <p:nvSpPr>
          <p:cNvPr id="9" name="Text 4"/>
          <p:cNvSpPr/>
          <p:nvPr/>
        </p:nvSpPr>
        <p:spPr>
          <a:xfrm>
            <a:off x="5334000" y="3953351"/>
            <a:ext cx="8709660" cy="536258"/>
          </a:xfrm>
          <a:prstGeom prst="rect">
            <a:avLst/>
          </a:prstGeom>
          <a:noFill/>
          <a:ln/>
        </p:spPr>
        <p:txBody>
          <a:bodyPr wrap="squar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Data protection laws such as GDPR and CCPA are crucial for protecting worker privacy and ensuring responsible use of data in AI systems. These laws establish rules around data collection, storage, and use.</a:t>
            </a:r>
            <a:endParaRPr lang="en-US" sz="1300" dirty="0"/>
          </a:p>
        </p:txBody>
      </p:sp>
      <p:pic>
        <p:nvPicPr>
          <p:cNvPr id="10" name="Image 3" descr="preencoded.png">    </p:cNvPr>
          <p:cNvPicPr>
            <a:picLocks noChangeAspect="1"/>
          </p:cNvPicPr>
          <p:nvPr/>
        </p:nvPicPr>
        <p:blipFill>
          <a:blip r:embed="rId4"/>
          <a:stretch>
            <a:fillRect/>
          </a:stretch>
        </p:blipFill>
        <p:spPr>
          <a:xfrm>
            <a:off x="4244340" y="4764405"/>
            <a:ext cx="838200" cy="1502092"/>
          </a:xfrm>
          <a:prstGeom prst="rect">
            <a:avLst/>
          </a:prstGeom>
        </p:spPr>
      </p:pic>
      <p:sp>
        <p:nvSpPr>
          <p:cNvPr id="11" name="Text 5"/>
          <p:cNvSpPr/>
          <p:nvPr/>
        </p:nvSpPr>
        <p:spPr>
          <a:xfrm>
            <a:off x="5334000" y="4932045"/>
            <a:ext cx="4203621" cy="261937"/>
          </a:xfrm>
          <a:prstGeom prst="rect">
            <a:avLst/>
          </a:prstGeom>
          <a:noFill/>
          <a:ln/>
        </p:spPr>
        <p:txBody>
          <a:bodyPr wrap="none" lIns="0" tIns="0" rIns="0" bIns="0" rtlCol="0" anchor="t"/>
          <a:lstStyle/>
          <a:p>
            <a:pPr algn="l" indent="0" marL="0">
              <a:lnSpc>
                <a:spcPts val="2050"/>
              </a:lnSpc>
              <a:buNone/>
            </a:pPr>
            <a:r>
              <a:rPr lang="en-US" sz="1650" b="1" dirty="0">
                <a:solidFill>
                  <a:srgbClr val="333F70"/>
                </a:solidFill>
                <a:latin typeface="Unbounded" pitchFamily="34" charset="0"/>
                <a:ea typeface="Unbounded" pitchFamily="34" charset="-122"/>
                <a:cs typeface="Unbounded" pitchFamily="34" charset="-120"/>
              </a:rPr>
              <a:t>Anti-Discrimination Regulations</a:t>
            </a:r>
            <a:endParaRPr lang="en-US" sz="1650" dirty="0"/>
          </a:p>
        </p:txBody>
      </p:sp>
      <p:sp>
        <p:nvSpPr>
          <p:cNvPr id="12" name="Text 6"/>
          <p:cNvSpPr/>
          <p:nvPr/>
        </p:nvSpPr>
        <p:spPr>
          <a:xfrm>
            <a:off x="5334000" y="5294471"/>
            <a:ext cx="8709660" cy="804386"/>
          </a:xfrm>
          <a:prstGeom prst="rect">
            <a:avLst/>
          </a:prstGeom>
          <a:noFill/>
          <a:ln/>
        </p:spPr>
        <p:txBody>
          <a:bodyPr wrap="squar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Anti-discrimination regulations are necessary to prevent bias in AI systems that can lead to unfair treatment of workers. These regulations can ensure that AI systems are designed and implemented in a way that promotes equal opportunities.</a:t>
            </a:r>
            <a:endParaRPr lang="en-US" sz="1300" dirty="0"/>
          </a:p>
        </p:txBody>
      </p:sp>
      <p:pic>
        <p:nvPicPr>
          <p:cNvPr id="13" name="Image 4" descr="preencoded.png">    </p:cNvPr>
          <p:cNvPicPr>
            <a:picLocks noChangeAspect="1"/>
          </p:cNvPicPr>
          <p:nvPr/>
        </p:nvPicPr>
        <p:blipFill>
          <a:blip r:embed="rId5"/>
          <a:stretch>
            <a:fillRect/>
          </a:stretch>
        </p:blipFill>
        <p:spPr>
          <a:xfrm>
            <a:off x="4244340" y="6266497"/>
            <a:ext cx="838200" cy="1341120"/>
          </a:xfrm>
          <a:prstGeom prst="rect">
            <a:avLst/>
          </a:prstGeom>
        </p:spPr>
      </p:pic>
      <p:sp>
        <p:nvSpPr>
          <p:cNvPr id="14" name="Text 7"/>
          <p:cNvSpPr/>
          <p:nvPr/>
        </p:nvSpPr>
        <p:spPr>
          <a:xfrm>
            <a:off x="5334000" y="6434138"/>
            <a:ext cx="4042291" cy="261937"/>
          </a:xfrm>
          <a:prstGeom prst="rect">
            <a:avLst/>
          </a:prstGeom>
          <a:noFill/>
          <a:ln/>
        </p:spPr>
        <p:txBody>
          <a:bodyPr wrap="none" lIns="0" tIns="0" rIns="0" bIns="0" rtlCol="0" anchor="t"/>
          <a:lstStyle/>
          <a:p>
            <a:pPr algn="l" indent="0" marL="0">
              <a:lnSpc>
                <a:spcPts val="2050"/>
              </a:lnSpc>
              <a:buNone/>
            </a:pPr>
            <a:r>
              <a:rPr lang="en-US" sz="1650" b="1" dirty="0">
                <a:solidFill>
                  <a:srgbClr val="333F70"/>
                </a:solidFill>
                <a:latin typeface="Unbounded" pitchFamily="34" charset="0"/>
                <a:ea typeface="Unbounded" pitchFamily="34" charset="-122"/>
                <a:cs typeface="Unbounded" pitchFamily="34" charset="-120"/>
              </a:rPr>
              <a:t>Labor Standards Enforcement</a:t>
            </a:r>
            <a:endParaRPr lang="en-US" sz="1650" dirty="0"/>
          </a:p>
        </p:txBody>
      </p:sp>
      <p:sp>
        <p:nvSpPr>
          <p:cNvPr id="15" name="Text 8"/>
          <p:cNvSpPr/>
          <p:nvPr/>
        </p:nvSpPr>
        <p:spPr>
          <a:xfrm>
            <a:off x="5334000" y="6796564"/>
            <a:ext cx="8709660" cy="536258"/>
          </a:xfrm>
          <a:prstGeom prst="rect">
            <a:avLst/>
          </a:prstGeom>
          <a:noFill/>
          <a:ln/>
        </p:spPr>
        <p:txBody>
          <a:bodyPr wrap="squar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Enforcement of labor standards is essential to ensure that AI is used in a way that respects workers' rights. This includes monitoring working conditions, ensuring fair wages, and addressing concerns about job displacement.</a:t>
            </a:r>
            <a:endParaRPr lang="en-US" sz="13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3" name="Text 0"/>
          <p:cNvSpPr/>
          <p:nvPr/>
        </p:nvSpPr>
        <p:spPr>
          <a:xfrm>
            <a:off x="598289" y="1157883"/>
            <a:ext cx="8501063" cy="534114"/>
          </a:xfrm>
          <a:prstGeom prst="rect">
            <a:avLst/>
          </a:prstGeom>
          <a:noFill/>
          <a:ln/>
        </p:spPr>
        <p:txBody>
          <a:bodyPr wrap="none" lIns="0" tIns="0" rIns="0" bIns="0" rtlCol="0" anchor="t"/>
          <a:lstStyle/>
          <a:p>
            <a:pPr indent="0" marL="0">
              <a:lnSpc>
                <a:spcPts val="4200"/>
              </a:lnSpc>
              <a:buNone/>
            </a:pPr>
            <a:r>
              <a:rPr lang="en-US" sz="3350" b="1" dirty="0">
                <a:solidFill>
                  <a:srgbClr val="333F70"/>
                </a:solidFill>
                <a:latin typeface="Unbounded" pitchFamily="34" charset="0"/>
                <a:ea typeface="Unbounded" pitchFamily="34" charset="-122"/>
                <a:cs typeface="Unbounded" pitchFamily="34" charset="-120"/>
              </a:rPr>
              <a:t>Upskilling and Lifelong Learning</a:t>
            </a:r>
            <a:endParaRPr lang="en-US" sz="3350" dirty="0"/>
          </a:p>
        </p:txBody>
      </p:sp>
      <p:sp>
        <p:nvSpPr>
          <p:cNvPr id="4" name="Shape 1"/>
          <p:cNvSpPr/>
          <p:nvPr/>
        </p:nvSpPr>
        <p:spPr>
          <a:xfrm>
            <a:off x="598289" y="2140625"/>
            <a:ext cx="384572" cy="384572"/>
          </a:xfrm>
          <a:prstGeom prst="roundRect">
            <a:avLst>
              <a:gd name="adj" fmla="val 18670"/>
            </a:avLst>
          </a:prstGeom>
          <a:solidFill>
            <a:srgbClr val="D6F5EE"/>
          </a:solidFill>
          <a:ln w="7620">
            <a:solidFill>
              <a:srgbClr val="BCDBD4"/>
            </a:solidFill>
            <a:prstDash val="solid"/>
          </a:ln>
        </p:spPr>
      </p:sp>
      <p:sp>
        <p:nvSpPr>
          <p:cNvPr id="5" name="Text 2"/>
          <p:cNvSpPr/>
          <p:nvPr/>
        </p:nvSpPr>
        <p:spPr>
          <a:xfrm>
            <a:off x="723900" y="2204680"/>
            <a:ext cx="133350" cy="256461"/>
          </a:xfrm>
          <a:prstGeom prst="rect">
            <a:avLst/>
          </a:prstGeom>
          <a:noFill/>
          <a:ln/>
        </p:spPr>
        <p:txBody>
          <a:bodyPr wrap="none" lIns="0" tIns="0" rIns="0" bIns="0" rtlCol="0" anchor="t"/>
          <a:lstStyle/>
          <a:p>
            <a:pPr algn="ctr" indent="0" marL="0">
              <a:lnSpc>
                <a:spcPts val="2000"/>
              </a:lnSpc>
              <a:buNone/>
            </a:pPr>
            <a:r>
              <a:rPr lang="en-US" sz="2000" b="1" dirty="0">
                <a:solidFill>
                  <a:srgbClr val="333F70"/>
                </a:solidFill>
                <a:latin typeface="Unbounded" pitchFamily="34" charset="0"/>
                <a:ea typeface="Unbounded" pitchFamily="34" charset="-122"/>
                <a:cs typeface="Unbounded" pitchFamily="34" charset="-120"/>
              </a:rPr>
              <a:t>1</a:t>
            </a:r>
            <a:endParaRPr lang="en-US" sz="2000" dirty="0"/>
          </a:p>
        </p:txBody>
      </p:sp>
      <p:sp>
        <p:nvSpPr>
          <p:cNvPr id="6" name="Text 3"/>
          <p:cNvSpPr/>
          <p:nvPr/>
        </p:nvSpPr>
        <p:spPr>
          <a:xfrm>
            <a:off x="1153716" y="2140625"/>
            <a:ext cx="3760470" cy="267057"/>
          </a:xfrm>
          <a:prstGeom prst="rect">
            <a:avLst/>
          </a:prstGeom>
          <a:noFill/>
          <a:ln/>
        </p:spPr>
        <p:txBody>
          <a:bodyPr wrap="none" lIns="0" tIns="0" rIns="0" bIns="0" rtlCol="0" anchor="t"/>
          <a:lstStyle/>
          <a:p>
            <a:pPr indent="0" marL="0">
              <a:lnSpc>
                <a:spcPts val="2100"/>
              </a:lnSpc>
              <a:buNone/>
            </a:pPr>
            <a:r>
              <a:rPr lang="en-US" sz="1650" b="1" dirty="0">
                <a:solidFill>
                  <a:srgbClr val="333F70"/>
                </a:solidFill>
                <a:latin typeface="Unbounded" pitchFamily="34" charset="0"/>
                <a:ea typeface="Unbounded" pitchFamily="34" charset="-122"/>
                <a:cs typeface="Unbounded" pitchFamily="34" charset="-120"/>
              </a:rPr>
              <a:t>1. Adapting to Evolving Skills</a:t>
            </a:r>
            <a:endParaRPr lang="en-US" sz="1650" dirty="0"/>
          </a:p>
        </p:txBody>
      </p:sp>
      <p:sp>
        <p:nvSpPr>
          <p:cNvPr id="7" name="Text 4"/>
          <p:cNvSpPr/>
          <p:nvPr/>
        </p:nvSpPr>
        <p:spPr>
          <a:xfrm>
            <a:off x="1153716" y="2510195"/>
            <a:ext cx="4247317" cy="1914406"/>
          </a:xfrm>
          <a:prstGeom prst="rect">
            <a:avLst/>
          </a:prstGeom>
          <a:noFill/>
          <a:ln/>
        </p:spPr>
        <p:txBody>
          <a:bodyPr wrap="square" lIns="0" tIns="0" rIns="0" bIns="0" rtlCol="0" anchor="t"/>
          <a:lstStyle/>
          <a:p>
            <a:pPr indent="0" marL="0">
              <a:lnSpc>
                <a:spcPts val="2150"/>
              </a:lnSpc>
              <a:buNone/>
            </a:pPr>
            <a:r>
              <a:rPr lang="en-US" sz="1300" dirty="0">
                <a:solidFill>
                  <a:srgbClr val="333F70"/>
                </a:solidFill>
                <a:latin typeface="Open Sans" pitchFamily="34" charset="0"/>
                <a:ea typeface="Open Sans" pitchFamily="34" charset="-122"/>
                <a:cs typeface="Open Sans" pitchFamily="34" charset="-120"/>
              </a:rPr>
              <a:t>The rapid pace of technological advancement necessitates continuous learning. AI-driven automation will reshape the job landscape, requiring workers to acquire new skills and adapt to evolving demands. This can be achieved through ongoing training and education programs, enabling individuals to remain competitive in the job market.</a:t>
            </a:r>
            <a:endParaRPr lang="en-US" sz="1300" dirty="0"/>
          </a:p>
        </p:txBody>
      </p:sp>
      <p:sp>
        <p:nvSpPr>
          <p:cNvPr id="8" name="Shape 5"/>
          <p:cNvSpPr/>
          <p:nvPr/>
        </p:nvSpPr>
        <p:spPr>
          <a:xfrm>
            <a:off x="5571887" y="2140625"/>
            <a:ext cx="384572" cy="384572"/>
          </a:xfrm>
          <a:prstGeom prst="roundRect">
            <a:avLst>
              <a:gd name="adj" fmla="val 18670"/>
            </a:avLst>
          </a:prstGeom>
          <a:solidFill>
            <a:srgbClr val="D6F5EE"/>
          </a:solidFill>
          <a:ln w="7620">
            <a:solidFill>
              <a:srgbClr val="BCDBD4"/>
            </a:solidFill>
            <a:prstDash val="solid"/>
          </a:ln>
        </p:spPr>
      </p:sp>
      <p:sp>
        <p:nvSpPr>
          <p:cNvPr id="9" name="Text 6"/>
          <p:cNvSpPr/>
          <p:nvPr/>
        </p:nvSpPr>
        <p:spPr>
          <a:xfrm>
            <a:off x="5657136" y="2204680"/>
            <a:ext cx="214074" cy="256461"/>
          </a:xfrm>
          <a:prstGeom prst="rect">
            <a:avLst/>
          </a:prstGeom>
          <a:noFill/>
          <a:ln/>
        </p:spPr>
        <p:txBody>
          <a:bodyPr wrap="none" lIns="0" tIns="0" rIns="0" bIns="0" rtlCol="0" anchor="t"/>
          <a:lstStyle/>
          <a:p>
            <a:pPr algn="ctr" indent="0" marL="0">
              <a:lnSpc>
                <a:spcPts val="2000"/>
              </a:lnSpc>
              <a:buNone/>
            </a:pPr>
            <a:r>
              <a:rPr lang="en-US" sz="2000" b="1" dirty="0">
                <a:solidFill>
                  <a:srgbClr val="333F70"/>
                </a:solidFill>
                <a:latin typeface="Unbounded" pitchFamily="34" charset="0"/>
                <a:ea typeface="Unbounded" pitchFamily="34" charset="-122"/>
                <a:cs typeface="Unbounded" pitchFamily="34" charset="-120"/>
              </a:rPr>
              <a:t>2</a:t>
            </a:r>
            <a:endParaRPr lang="en-US" sz="2000" dirty="0"/>
          </a:p>
        </p:txBody>
      </p:sp>
      <p:sp>
        <p:nvSpPr>
          <p:cNvPr id="10" name="Text 7"/>
          <p:cNvSpPr/>
          <p:nvPr/>
        </p:nvSpPr>
        <p:spPr>
          <a:xfrm>
            <a:off x="6127313" y="2140625"/>
            <a:ext cx="2875121" cy="267057"/>
          </a:xfrm>
          <a:prstGeom prst="rect">
            <a:avLst/>
          </a:prstGeom>
          <a:noFill/>
          <a:ln/>
        </p:spPr>
        <p:txBody>
          <a:bodyPr wrap="none" lIns="0" tIns="0" rIns="0" bIns="0" rtlCol="0" anchor="t"/>
          <a:lstStyle/>
          <a:p>
            <a:pPr indent="0" marL="0">
              <a:lnSpc>
                <a:spcPts val="2100"/>
              </a:lnSpc>
              <a:buNone/>
            </a:pPr>
            <a:r>
              <a:rPr lang="en-US" sz="1650" b="1" dirty="0">
                <a:solidFill>
                  <a:srgbClr val="333F70"/>
                </a:solidFill>
                <a:latin typeface="Unbounded" pitchFamily="34" charset="0"/>
                <a:ea typeface="Unbounded" pitchFamily="34" charset="-122"/>
                <a:cs typeface="Unbounded" pitchFamily="34" charset="-120"/>
              </a:rPr>
              <a:t>2. Bridge the Skill Gap</a:t>
            </a:r>
            <a:endParaRPr lang="en-US" sz="1650" dirty="0"/>
          </a:p>
        </p:txBody>
      </p:sp>
      <p:sp>
        <p:nvSpPr>
          <p:cNvPr id="11" name="Text 8"/>
          <p:cNvSpPr/>
          <p:nvPr/>
        </p:nvSpPr>
        <p:spPr>
          <a:xfrm>
            <a:off x="6127313" y="2510195"/>
            <a:ext cx="4247317" cy="1914406"/>
          </a:xfrm>
          <a:prstGeom prst="rect">
            <a:avLst/>
          </a:prstGeom>
          <a:noFill/>
          <a:ln/>
        </p:spPr>
        <p:txBody>
          <a:bodyPr wrap="square" lIns="0" tIns="0" rIns="0" bIns="0" rtlCol="0" anchor="t"/>
          <a:lstStyle/>
          <a:p>
            <a:pPr indent="0" marL="0">
              <a:lnSpc>
                <a:spcPts val="2150"/>
              </a:lnSpc>
              <a:buNone/>
            </a:pPr>
            <a:r>
              <a:rPr lang="en-US" sz="1300" dirty="0">
                <a:solidFill>
                  <a:srgbClr val="333F70"/>
                </a:solidFill>
                <a:latin typeface="Open Sans" pitchFamily="34" charset="0"/>
                <a:ea typeface="Open Sans" pitchFamily="34" charset="-122"/>
                <a:cs typeface="Open Sans" pitchFamily="34" charset="-120"/>
              </a:rPr>
              <a:t>Upskilling initiatives can bridge the gap between the skills currently possessed by the workforce and the skills needed for the jobs of the future. By investing in training programs that focus on AI-related competencies, workers can be empowered to embrace the opportunities presented by AI and contribute to a more prosperous future.</a:t>
            </a:r>
            <a:endParaRPr lang="en-US" sz="1300" dirty="0"/>
          </a:p>
        </p:txBody>
      </p:sp>
      <p:sp>
        <p:nvSpPr>
          <p:cNvPr id="12" name="Shape 9"/>
          <p:cNvSpPr/>
          <p:nvPr/>
        </p:nvSpPr>
        <p:spPr>
          <a:xfrm>
            <a:off x="598289" y="4787741"/>
            <a:ext cx="384572" cy="384572"/>
          </a:xfrm>
          <a:prstGeom prst="roundRect">
            <a:avLst>
              <a:gd name="adj" fmla="val 18670"/>
            </a:avLst>
          </a:prstGeom>
          <a:solidFill>
            <a:srgbClr val="D6F5EE"/>
          </a:solidFill>
          <a:ln w="7620">
            <a:solidFill>
              <a:srgbClr val="BCDBD4"/>
            </a:solidFill>
            <a:prstDash val="solid"/>
          </a:ln>
        </p:spPr>
      </p:sp>
      <p:sp>
        <p:nvSpPr>
          <p:cNvPr id="13" name="Text 10"/>
          <p:cNvSpPr/>
          <p:nvPr/>
        </p:nvSpPr>
        <p:spPr>
          <a:xfrm>
            <a:off x="682943" y="4851797"/>
            <a:ext cx="215146" cy="256461"/>
          </a:xfrm>
          <a:prstGeom prst="rect">
            <a:avLst/>
          </a:prstGeom>
          <a:noFill/>
          <a:ln/>
        </p:spPr>
        <p:txBody>
          <a:bodyPr wrap="none" lIns="0" tIns="0" rIns="0" bIns="0" rtlCol="0" anchor="t"/>
          <a:lstStyle/>
          <a:p>
            <a:pPr algn="ctr" indent="0" marL="0">
              <a:lnSpc>
                <a:spcPts val="2000"/>
              </a:lnSpc>
              <a:buNone/>
            </a:pPr>
            <a:r>
              <a:rPr lang="en-US" sz="2000" b="1" dirty="0">
                <a:solidFill>
                  <a:srgbClr val="333F70"/>
                </a:solidFill>
                <a:latin typeface="Unbounded" pitchFamily="34" charset="0"/>
                <a:ea typeface="Unbounded" pitchFamily="34" charset="-122"/>
                <a:cs typeface="Unbounded" pitchFamily="34" charset="-120"/>
              </a:rPr>
              <a:t>3</a:t>
            </a:r>
            <a:endParaRPr lang="en-US" sz="2000" dirty="0"/>
          </a:p>
        </p:txBody>
      </p:sp>
      <p:sp>
        <p:nvSpPr>
          <p:cNvPr id="14" name="Text 11"/>
          <p:cNvSpPr/>
          <p:nvPr/>
        </p:nvSpPr>
        <p:spPr>
          <a:xfrm>
            <a:off x="1153716" y="4787741"/>
            <a:ext cx="4122063" cy="267057"/>
          </a:xfrm>
          <a:prstGeom prst="rect">
            <a:avLst/>
          </a:prstGeom>
          <a:noFill/>
          <a:ln/>
        </p:spPr>
        <p:txBody>
          <a:bodyPr wrap="none" lIns="0" tIns="0" rIns="0" bIns="0" rtlCol="0" anchor="t"/>
          <a:lstStyle/>
          <a:p>
            <a:pPr indent="0" marL="0">
              <a:lnSpc>
                <a:spcPts val="2100"/>
              </a:lnSpc>
              <a:buNone/>
            </a:pPr>
            <a:r>
              <a:rPr lang="en-US" sz="1650" b="1" dirty="0">
                <a:solidFill>
                  <a:srgbClr val="333F70"/>
                </a:solidFill>
                <a:latin typeface="Unbounded" pitchFamily="34" charset="0"/>
                <a:ea typeface="Unbounded" pitchFamily="34" charset="-122"/>
                <a:cs typeface="Unbounded" pitchFamily="34" charset="-120"/>
              </a:rPr>
              <a:t>3. Personalized Learning Paths</a:t>
            </a:r>
            <a:endParaRPr lang="en-US" sz="1650" dirty="0"/>
          </a:p>
        </p:txBody>
      </p:sp>
      <p:sp>
        <p:nvSpPr>
          <p:cNvPr id="15" name="Text 12"/>
          <p:cNvSpPr/>
          <p:nvPr/>
        </p:nvSpPr>
        <p:spPr>
          <a:xfrm>
            <a:off x="1153716" y="5157311"/>
            <a:ext cx="4247317" cy="1914406"/>
          </a:xfrm>
          <a:prstGeom prst="rect">
            <a:avLst/>
          </a:prstGeom>
          <a:noFill/>
          <a:ln/>
        </p:spPr>
        <p:txBody>
          <a:bodyPr wrap="square" lIns="0" tIns="0" rIns="0" bIns="0" rtlCol="0" anchor="t"/>
          <a:lstStyle/>
          <a:p>
            <a:pPr indent="0" marL="0">
              <a:lnSpc>
                <a:spcPts val="2150"/>
              </a:lnSpc>
              <a:buNone/>
            </a:pPr>
            <a:r>
              <a:rPr lang="en-US" sz="1300" dirty="0">
                <a:solidFill>
                  <a:srgbClr val="333F70"/>
                </a:solidFill>
                <a:latin typeface="Open Sans" pitchFamily="34" charset="0"/>
                <a:ea typeface="Open Sans" pitchFamily="34" charset="-122"/>
                <a:cs typeface="Open Sans" pitchFamily="34" charset="-120"/>
              </a:rPr>
              <a:t>Lifelong learning should encompass a personalized approach, tailored to individual needs and career aspirations. By providing access to a diverse range of learning resources, individuals can customize their learning journeys and develop the specific skills required for their desired roles in the evolving labor market.</a:t>
            </a:r>
            <a:endParaRPr lang="en-US" sz="1300" dirty="0"/>
          </a:p>
        </p:txBody>
      </p:sp>
      <p:sp>
        <p:nvSpPr>
          <p:cNvPr id="16" name="Shape 13"/>
          <p:cNvSpPr/>
          <p:nvPr/>
        </p:nvSpPr>
        <p:spPr>
          <a:xfrm>
            <a:off x="5571887" y="4787741"/>
            <a:ext cx="384572" cy="384572"/>
          </a:xfrm>
          <a:prstGeom prst="roundRect">
            <a:avLst>
              <a:gd name="adj" fmla="val 18670"/>
            </a:avLst>
          </a:prstGeom>
          <a:solidFill>
            <a:srgbClr val="D6F5EE"/>
          </a:solidFill>
          <a:ln w="7620">
            <a:solidFill>
              <a:srgbClr val="BCDBD4"/>
            </a:solidFill>
            <a:prstDash val="solid"/>
          </a:ln>
        </p:spPr>
      </p:sp>
      <p:sp>
        <p:nvSpPr>
          <p:cNvPr id="17" name="Text 14"/>
          <p:cNvSpPr/>
          <p:nvPr/>
        </p:nvSpPr>
        <p:spPr>
          <a:xfrm>
            <a:off x="5653802" y="4851797"/>
            <a:ext cx="220742" cy="256461"/>
          </a:xfrm>
          <a:prstGeom prst="rect">
            <a:avLst/>
          </a:prstGeom>
          <a:noFill/>
          <a:ln/>
        </p:spPr>
        <p:txBody>
          <a:bodyPr wrap="none" lIns="0" tIns="0" rIns="0" bIns="0" rtlCol="0" anchor="t"/>
          <a:lstStyle/>
          <a:p>
            <a:pPr algn="ctr" indent="0" marL="0">
              <a:lnSpc>
                <a:spcPts val="2000"/>
              </a:lnSpc>
              <a:buNone/>
            </a:pPr>
            <a:r>
              <a:rPr lang="en-US" sz="2000" b="1" dirty="0">
                <a:solidFill>
                  <a:srgbClr val="333F70"/>
                </a:solidFill>
                <a:latin typeface="Unbounded" pitchFamily="34" charset="0"/>
                <a:ea typeface="Unbounded" pitchFamily="34" charset="-122"/>
                <a:cs typeface="Unbounded" pitchFamily="34" charset="-120"/>
              </a:rPr>
              <a:t>4</a:t>
            </a:r>
            <a:endParaRPr lang="en-US" sz="2000" dirty="0"/>
          </a:p>
        </p:txBody>
      </p:sp>
      <p:sp>
        <p:nvSpPr>
          <p:cNvPr id="18" name="Text 15"/>
          <p:cNvSpPr/>
          <p:nvPr/>
        </p:nvSpPr>
        <p:spPr>
          <a:xfrm>
            <a:off x="6127313" y="4787741"/>
            <a:ext cx="3882866" cy="267057"/>
          </a:xfrm>
          <a:prstGeom prst="rect">
            <a:avLst/>
          </a:prstGeom>
          <a:noFill/>
          <a:ln/>
        </p:spPr>
        <p:txBody>
          <a:bodyPr wrap="none" lIns="0" tIns="0" rIns="0" bIns="0" rtlCol="0" anchor="t"/>
          <a:lstStyle/>
          <a:p>
            <a:pPr indent="0" marL="0">
              <a:lnSpc>
                <a:spcPts val="2100"/>
              </a:lnSpc>
              <a:buNone/>
            </a:pPr>
            <a:r>
              <a:rPr lang="en-US" sz="1650" b="1" dirty="0">
                <a:solidFill>
                  <a:srgbClr val="333F70"/>
                </a:solidFill>
                <a:latin typeface="Unbounded" pitchFamily="34" charset="0"/>
                <a:ea typeface="Unbounded" pitchFamily="34" charset="-122"/>
                <a:cs typeface="Unbounded" pitchFamily="34" charset="-120"/>
              </a:rPr>
              <a:t>4. Collaboration and Support</a:t>
            </a:r>
            <a:endParaRPr lang="en-US" sz="1650" dirty="0"/>
          </a:p>
        </p:txBody>
      </p:sp>
      <p:sp>
        <p:nvSpPr>
          <p:cNvPr id="19" name="Text 16"/>
          <p:cNvSpPr/>
          <p:nvPr/>
        </p:nvSpPr>
        <p:spPr>
          <a:xfrm>
            <a:off x="6127313" y="5157311"/>
            <a:ext cx="4247317" cy="1640919"/>
          </a:xfrm>
          <a:prstGeom prst="rect">
            <a:avLst/>
          </a:prstGeom>
          <a:noFill/>
          <a:ln/>
        </p:spPr>
        <p:txBody>
          <a:bodyPr wrap="square" lIns="0" tIns="0" rIns="0" bIns="0" rtlCol="0" anchor="t"/>
          <a:lstStyle/>
          <a:p>
            <a:pPr indent="0" marL="0">
              <a:lnSpc>
                <a:spcPts val="2150"/>
              </a:lnSpc>
              <a:buNone/>
            </a:pPr>
            <a:r>
              <a:rPr lang="en-US" sz="1300" dirty="0">
                <a:solidFill>
                  <a:srgbClr val="333F70"/>
                </a:solidFill>
                <a:latin typeface="Open Sans" pitchFamily="34" charset="0"/>
                <a:ea typeface="Open Sans" pitchFamily="34" charset="-122"/>
                <a:cs typeface="Open Sans" pitchFamily="34" charset="-120"/>
              </a:rPr>
              <a:t>Upskilling programs should foster collaboration between educational institutions, employers, and government agencies. This collaborative approach ensures that training programs are relevant to industry needs and provide learners with the necessary support for success.</a:t>
            </a:r>
            <a:endParaRPr lang="en-US" sz="13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733901"/>
            <a:ext cx="130428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pitchFamily="34" charset="0"/>
                <a:ea typeface="Unbounded" pitchFamily="34" charset="-122"/>
                <a:cs typeface="Unbounded" pitchFamily="34" charset="-120"/>
              </a:rPr>
              <a:t>Public-Private Partnerships for AI Workforce Development</a:t>
            </a:r>
            <a:endParaRPr lang="en-US" sz="4450" dirty="0"/>
          </a:p>
        </p:txBody>
      </p:sp>
      <p:sp>
        <p:nvSpPr>
          <p:cNvPr id="3" name="Text 1"/>
          <p:cNvSpPr/>
          <p:nvPr/>
        </p:nvSpPr>
        <p:spPr>
          <a:xfrm>
            <a:off x="793790" y="2718435"/>
            <a:ext cx="3544133"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pitchFamily="34" charset="0"/>
                <a:ea typeface="Unbounded" pitchFamily="34" charset="-122"/>
                <a:cs typeface="Unbounded" pitchFamily="34" charset="-120"/>
              </a:rPr>
              <a:t>Collaboration is Key</a:t>
            </a:r>
            <a:endParaRPr lang="en-US" sz="2200" dirty="0"/>
          </a:p>
        </p:txBody>
      </p:sp>
      <p:sp>
        <p:nvSpPr>
          <p:cNvPr id="4" name="Text 2"/>
          <p:cNvSpPr/>
          <p:nvPr/>
        </p:nvSpPr>
        <p:spPr>
          <a:xfrm>
            <a:off x="793790" y="3299579"/>
            <a:ext cx="3978116" cy="3629025"/>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Public-private partnerships are vital for building a skilled AI workforce. Governments and businesses must work together to develop effective training programs and resources. This collaborative approach ensures that training aligns with industry needs and that individuals are equipped with the skills necessary to thrive in the evolving job market.</a:t>
            </a:r>
            <a:endParaRPr lang="en-US" sz="1750" dirty="0"/>
          </a:p>
        </p:txBody>
      </p:sp>
      <p:sp>
        <p:nvSpPr>
          <p:cNvPr id="5" name="Text 3"/>
          <p:cNvSpPr/>
          <p:nvPr/>
        </p:nvSpPr>
        <p:spPr>
          <a:xfrm>
            <a:off x="5332928" y="2718435"/>
            <a:ext cx="3879056"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pitchFamily="34" charset="0"/>
                <a:ea typeface="Unbounded" pitchFamily="34" charset="-122"/>
                <a:cs typeface="Unbounded" pitchFamily="34" charset="-120"/>
              </a:rPr>
              <a:t>Shared Responsibility</a:t>
            </a:r>
            <a:endParaRPr lang="en-US" sz="2200" dirty="0"/>
          </a:p>
        </p:txBody>
      </p:sp>
      <p:sp>
        <p:nvSpPr>
          <p:cNvPr id="6" name="Text 4"/>
          <p:cNvSpPr/>
          <p:nvPr/>
        </p:nvSpPr>
        <p:spPr>
          <a:xfrm>
            <a:off x="5332928" y="3299579"/>
            <a:ext cx="3978116" cy="399192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Through these partnerships, governments can provide funding and policy support for AI education and training initiatives. Meanwhile, businesses can offer industry expertise, access to real-world data, and opportunities for hands-on learning. This shared responsibility ensures that individuals receive the comprehensive training they need to succeed in the AI-powered economy.</a:t>
            </a:r>
            <a:endParaRPr lang="en-US" sz="1750" dirty="0"/>
          </a:p>
        </p:txBody>
      </p:sp>
      <p:pic>
        <p:nvPicPr>
          <p:cNvPr id="7" name="Image 0" descr="preencoded.png">    </p:cNvPr>
          <p:cNvPicPr>
            <a:picLocks noChangeAspect="1"/>
          </p:cNvPicPr>
          <p:nvPr/>
        </p:nvPicPr>
        <p:blipFill>
          <a:blip r:embed="rId1"/>
          <a:stretch>
            <a:fillRect/>
          </a:stretch>
        </p:blipFill>
        <p:spPr>
          <a:xfrm>
            <a:off x="9872067" y="2746772"/>
            <a:ext cx="3978116" cy="265414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92245" y="2711410"/>
            <a:ext cx="4989790" cy="2806779"/>
          </a:xfrm>
          <a:prstGeom prst="rect">
            <a:avLst/>
          </a:prstGeom>
        </p:spPr>
      </p:pic>
      <p:sp>
        <p:nvSpPr>
          <p:cNvPr id="4" name="Text 0"/>
          <p:cNvSpPr/>
          <p:nvPr/>
        </p:nvSpPr>
        <p:spPr>
          <a:xfrm>
            <a:off x="695325" y="820460"/>
            <a:ext cx="7753350" cy="2570321"/>
          </a:xfrm>
          <a:prstGeom prst="rect">
            <a:avLst/>
          </a:prstGeom>
          <a:noFill/>
          <a:ln/>
        </p:spPr>
        <p:txBody>
          <a:bodyPr wrap="square" lIns="0" tIns="0" rIns="0" bIns="0" rtlCol="0" anchor="t"/>
          <a:lstStyle/>
          <a:p>
            <a:pPr indent="0" marL="0">
              <a:lnSpc>
                <a:spcPts val="6700"/>
              </a:lnSpc>
              <a:buNone/>
            </a:pPr>
            <a:r>
              <a:rPr lang="en-US" sz="5350" b="1" dirty="0">
                <a:solidFill>
                  <a:srgbClr val="333F70"/>
                </a:solidFill>
                <a:latin typeface="Unbounded" pitchFamily="34" charset="0"/>
                <a:ea typeface="Unbounded" pitchFamily="34" charset="-122"/>
                <a:cs typeface="Unbounded" pitchFamily="34" charset="-120"/>
              </a:rPr>
              <a:t>Future of Work and the Evolving Labor Market</a:t>
            </a:r>
            <a:endParaRPr lang="en-US" sz="5350" dirty="0"/>
          </a:p>
        </p:txBody>
      </p:sp>
      <p:sp>
        <p:nvSpPr>
          <p:cNvPr id="5" name="Text 1"/>
          <p:cNvSpPr/>
          <p:nvPr/>
        </p:nvSpPr>
        <p:spPr>
          <a:xfrm>
            <a:off x="695325" y="3688794"/>
            <a:ext cx="7753350" cy="1271588"/>
          </a:xfrm>
          <a:prstGeom prst="rect">
            <a:avLst/>
          </a:prstGeom>
          <a:noFill/>
          <a:ln/>
        </p:spPr>
        <p:txBody>
          <a:bodyPr wrap="square" lIns="0" tIns="0" rIns="0" bIns="0" rtlCol="0" anchor="t"/>
          <a:lstStyle/>
          <a:p>
            <a:pPr indent="0" marL="0">
              <a:lnSpc>
                <a:spcPts val="2500"/>
              </a:lnSpc>
              <a:buNone/>
            </a:pPr>
            <a:r>
              <a:rPr lang="en-US" sz="1550" dirty="0">
                <a:solidFill>
                  <a:srgbClr val="333F70"/>
                </a:solidFill>
                <a:latin typeface="Open Sans" pitchFamily="34" charset="0"/>
                <a:ea typeface="Open Sans" pitchFamily="34" charset="-122"/>
                <a:cs typeface="Open Sans" pitchFamily="34" charset="-120"/>
              </a:rPr>
              <a:t>The future of work is a dynamic landscape, shaped by technological advancements, changing demographics, and evolving societal needs. AI and automation are transforming industries and creating new job roles, while traditional occupations are being redefined or even phased out.</a:t>
            </a:r>
            <a:endParaRPr lang="en-US" sz="1550" dirty="0"/>
          </a:p>
        </p:txBody>
      </p:sp>
      <p:sp>
        <p:nvSpPr>
          <p:cNvPr id="6" name="Text 2"/>
          <p:cNvSpPr/>
          <p:nvPr/>
        </p:nvSpPr>
        <p:spPr>
          <a:xfrm>
            <a:off x="695325" y="5183862"/>
            <a:ext cx="7753350" cy="2225278"/>
          </a:xfrm>
          <a:prstGeom prst="rect">
            <a:avLst/>
          </a:prstGeom>
          <a:noFill/>
          <a:ln/>
        </p:spPr>
        <p:txBody>
          <a:bodyPr wrap="square" lIns="0" tIns="0" rIns="0" bIns="0" rtlCol="0" anchor="t"/>
          <a:lstStyle/>
          <a:p>
            <a:pPr indent="0" marL="0">
              <a:lnSpc>
                <a:spcPts val="2500"/>
              </a:lnSpc>
              <a:buNone/>
            </a:pPr>
            <a:r>
              <a:rPr lang="en-US" sz="1550" dirty="0">
                <a:solidFill>
                  <a:srgbClr val="333F70"/>
                </a:solidFill>
                <a:latin typeface="Open Sans" pitchFamily="34" charset="0"/>
                <a:ea typeface="Open Sans" pitchFamily="34" charset="-122"/>
                <a:cs typeface="Open Sans" pitchFamily="34" charset="-120"/>
              </a:rPr>
              <a:t>As we navigate this evolving landscape, it's crucial to embrace a mindset of lifelong learning and adaptation. Workers will need to acquire new skills, adapt to changing work environments, and potentially transition between careers throughout their working lives. The future of work requires a collaborative approach, with governments, businesses, and educational institutions working together to foster a skilled workforce, provide retraining opportunities, and ensure equitable access to opportunities.</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086689"/>
          </a:xfrm>
          <a:prstGeom prst="rect">
            <a:avLst/>
          </a:prstGeom>
        </p:spPr>
      </p:pic>
      <p:sp>
        <p:nvSpPr>
          <p:cNvPr id="3" name="Text 0"/>
          <p:cNvSpPr/>
          <p:nvPr/>
        </p:nvSpPr>
        <p:spPr>
          <a:xfrm>
            <a:off x="584240" y="2810828"/>
            <a:ext cx="13461921" cy="1043226"/>
          </a:xfrm>
          <a:prstGeom prst="rect">
            <a:avLst/>
          </a:prstGeom>
          <a:noFill/>
          <a:ln/>
        </p:spPr>
        <p:txBody>
          <a:bodyPr wrap="square" lIns="0" tIns="0" rIns="0" bIns="0" rtlCol="0" anchor="t"/>
          <a:lstStyle/>
          <a:p>
            <a:pPr indent="0" marL="0">
              <a:lnSpc>
                <a:spcPts val="4100"/>
              </a:lnSpc>
              <a:buNone/>
            </a:pPr>
            <a:r>
              <a:rPr lang="en-US" sz="3250" b="1" dirty="0">
                <a:solidFill>
                  <a:srgbClr val="333F70"/>
                </a:solidFill>
                <a:latin typeface="Unbounded" pitchFamily="34" charset="0"/>
                <a:ea typeface="Unbounded" pitchFamily="34" charset="-122"/>
                <a:cs typeface="Unbounded" pitchFamily="34" charset="-120"/>
              </a:rPr>
              <a:t>Socioeconomic Implications of AI Impact on Different Sectors</a:t>
            </a:r>
            <a:endParaRPr lang="en-US" sz="3250" dirty="0"/>
          </a:p>
        </p:txBody>
      </p:sp>
      <p:sp>
        <p:nvSpPr>
          <p:cNvPr id="4" name="Shape 1"/>
          <p:cNvSpPr/>
          <p:nvPr/>
        </p:nvSpPr>
        <p:spPr>
          <a:xfrm>
            <a:off x="584240" y="4292203"/>
            <a:ext cx="375523" cy="375523"/>
          </a:xfrm>
          <a:prstGeom prst="roundRect">
            <a:avLst>
              <a:gd name="adj" fmla="val 18671"/>
            </a:avLst>
          </a:prstGeom>
          <a:solidFill>
            <a:srgbClr val="D6F5EE"/>
          </a:solidFill>
          <a:ln w="7620">
            <a:solidFill>
              <a:srgbClr val="BCDBD4"/>
            </a:solidFill>
            <a:prstDash val="solid"/>
          </a:ln>
        </p:spPr>
      </p:sp>
      <p:sp>
        <p:nvSpPr>
          <p:cNvPr id="5" name="Text 2"/>
          <p:cNvSpPr/>
          <p:nvPr/>
        </p:nvSpPr>
        <p:spPr>
          <a:xfrm>
            <a:off x="706874" y="4354711"/>
            <a:ext cx="130254" cy="250388"/>
          </a:xfrm>
          <a:prstGeom prst="rect">
            <a:avLst/>
          </a:prstGeom>
          <a:noFill/>
          <a:ln/>
        </p:spPr>
        <p:txBody>
          <a:bodyPr wrap="none" lIns="0" tIns="0" rIns="0" bIns="0" rtlCol="0" anchor="t"/>
          <a:lstStyle/>
          <a:p>
            <a:pPr algn="ctr" indent="0" marL="0">
              <a:lnSpc>
                <a:spcPts val="1950"/>
              </a:lnSpc>
              <a:buNone/>
            </a:pPr>
            <a:r>
              <a:rPr lang="en-US" sz="1950" b="1" dirty="0">
                <a:solidFill>
                  <a:srgbClr val="333F70"/>
                </a:solidFill>
                <a:latin typeface="Unbounded" pitchFamily="34" charset="0"/>
                <a:ea typeface="Unbounded" pitchFamily="34" charset="-122"/>
                <a:cs typeface="Unbounded" pitchFamily="34" charset="-120"/>
              </a:rPr>
              <a:t>1</a:t>
            </a:r>
            <a:endParaRPr lang="en-US" sz="1950" dirty="0"/>
          </a:p>
        </p:txBody>
      </p:sp>
      <p:sp>
        <p:nvSpPr>
          <p:cNvPr id="6" name="Text 3"/>
          <p:cNvSpPr/>
          <p:nvPr/>
        </p:nvSpPr>
        <p:spPr>
          <a:xfrm>
            <a:off x="1126688" y="4292203"/>
            <a:ext cx="2225993" cy="260866"/>
          </a:xfrm>
          <a:prstGeom prst="rect">
            <a:avLst/>
          </a:prstGeom>
          <a:noFill/>
          <a:ln/>
        </p:spPr>
        <p:txBody>
          <a:bodyPr wrap="none" lIns="0" tIns="0" rIns="0" bIns="0" rtlCol="0" anchor="t"/>
          <a:lstStyle/>
          <a:p>
            <a:pPr indent="0" marL="0">
              <a:lnSpc>
                <a:spcPts val="2050"/>
              </a:lnSpc>
              <a:buNone/>
            </a:pPr>
            <a:r>
              <a:rPr lang="en-US" sz="1600" b="1" dirty="0">
                <a:solidFill>
                  <a:srgbClr val="333F70"/>
                </a:solidFill>
                <a:latin typeface="Unbounded" pitchFamily="34" charset="0"/>
                <a:ea typeface="Unbounded" pitchFamily="34" charset="-122"/>
                <a:cs typeface="Unbounded" pitchFamily="34" charset="-120"/>
              </a:rPr>
              <a:t>1. Manufacturing</a:t>
            </a:r>
            <a:endParaRPr lang="en-US" sz="1600" dirty="0"/>
          </a:p>
        </p:txBody>
      </p:sp>
      <p:sp>
        <p:nvSpPr>
          <p:cNvPr id="7" name="Text 4"/>
          <p:cNvSpPr/>
          <p:nvPr/>
        </p:nvSpPr>
        <p:spPr>
          <a:xfrm>
            <a:off x="1126688" y="4653201"/>
            <a:ext cx="6105049" cy="1068229"/>
          </a:xfrm>
          <a:prstGeom prst="rect">
            <a:avLst/>
          </a:prstGeom>
          <a:noFill/>
          <a:ln/>
        </p:spPr>
        <p:txBody>
          <a:bodyPr wrap="squar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AI-powered robots are transforming the manufacturing industry. They are able to perform tasks more efficiently and accurately than humans. This can lead to increased productivity and reduced costs. However, it can also lead to job displacement, as robots are able to replace human workers.</a:t>
            </a:r>
            <a:endParaRPr lang="en-US" sz="1300" dirty="0"/>
          </a:p>
        </p:txBody>
      </p:sp>
      <p:sp>
        <p:nvSpPr>
          <p:cNvPr id="8" name="Shape 5"/>
          <p:cNvSpPr/>
          <p:nvPr/>
        </p:nvSpPr>
        <p:spPr>
          <a:xfrm>
            <a:off x="7398663" y="4292203"/>
            <a:ext cx="375523" cy="375523"/>
          </a:xfrm>
          <a:prstGeom prst="roundRect">
            <a:avLst>
              <a:gd name="adj" fmla="val 18671"/>
            </a:avLst>
          </a:prstGeom>
          <a:solidFill>
            <a:srgbClr val="D6F5EE"/>
          </a:solidFill>
          <a:ln w="7620">
            <a:solidFill>
              <a:srgbClr val="BCDBD4"/>
            </a:solidFill>
            <a:prstDash val="solid"/>
          </a:ln>
        </p:spPr>
      </p:sp>
      <p:sp>
        <p:nvSpPr>
          <p:cNvPr id="9" name="Text 6"/>
          <p:cNvSpPr/>
          <p:nvPr/>
        </p:nvSpPr>
        <p:spPr>
          <a:xfrm>
            <a:off x="7481768" y="4354711"/>
            <a:ext cx="209193" cy="250388"/>
          </a:xfrm>
          <a:prstGeom prst="rect">
            <a:avLst/>
          </a:prstGeom>
          <a:noFill/>
          <a:ln/>
        </p:spPr>
        <p:txBody>
          <a:bodyPr wrap="none" lIns="0" tIns="0" rIns="0" bIns="0" rtlCol="0" anchor="t"/>
          <a:lstStyle/>
          <a:p>
            <a:pPr algn="ctr" indent="0" marL="0">
              <a:lnSpc>
                <a:spcPts val="1950"/>
              </a:lnSpc>
              <a:buNone/>
            </a:pPr>
            <a:r>
              <a:rPr lang="en-US" sz="1950" b="1" dirty="0">
                <a:solidFill>
                  <a:srgbClr val="333F70"/>
                </a:solidFill>
                <a:latin typeface="Unbounded" pitchFamily="34" charset="0"/>
                <a:ea typeface="Unbounded" pitchFamily="34" charset="-122"/>
                <a:cs typeface="Unbounded" pitchFamily="34" charset="-120"/>
              </a:rPr>
              <a:t>2</a:t>
            </a:r>
            <a:endParaRPr lang="en-US" sz="1950" dirty="0"/>
          </a:p>
        </p:txBody>
      </p:sp>
      <p:sp>
        <p:nvSpPr>
          <p:cNvPr id="10" name="Text 7"/>
          <p:cNvSpPr/>
          <p:nvPr/>
        </p:nvSpPr>
        <p:spPr>
          <a:xfrm>
            <a:off x="7941112" y="4292203"/>
            <a:ext cx="2086689" cy="260866"/>
          </a:xfrm>
          <a:prstGeom prst="rect">
            <a:avLst/>
          </a:prstGeom>
          <a:noFill/>
          <a:ln/>
        </p:spPr>
        <p:txBody>
          <a:bodyPr wrap="none" lIns="0" tIns="0" rIns="0" bIns="0" rtlCol="0" anchor="t"/>
          <a:lstStyle/>
          <a:p>
            <a:pPr indent="0" marL="0">
              <a:lnSpc>
                <a:spcPts val="2050"/>
              </a:lnSpc>
              <a:buNone/>
            </a:pPr>
            <a:r>
              <a:rPr lang="en-US" sz="1600" b="1" dirty="0">
                <a:solidFill>
                  <a:srgbClr val="333F70"/>
                </a:solidFill>
                <a:latin typeface="Unbounded" pitchFamily="34" charset="0"/>
                <a:ea typeface="Unbounded" pitchFamily="34" charset="-122"/>
                <a:cs typeface="Unbounded" pitchFamily="34" charset="-120"/>
              </a:rPr>
              <a:t>2. Healthcare</a:t>
            </a:r>
            <a:endParaRPr lang="en-US" sz="1600" dirty="0"/>
          </a:p>
        </p:txBody>
      </p:sp>
      <p:sp>
        <p:nvSpPr>
          <p:cNvPr id="11" name="Text 8"/>
          <p:cNvSpPr/>
          <p:nvPr/>
        </p:nvSpPr>
        <p:spPr>
          <a:xfrm>
            <a:off x="7941112" y="4653201"/>
            <a:ext cx="6105049" cy="1068229"/>
          </a:xfrm>
          <a:prstGeom prst="rect">
            <a:avLst/>
          </a:prstGeom>
          <a:noFill/>
          <a:ln/>
        </p:spPr>
        <p:txBody>
          <a:bodyPr wrap="squar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AI is being used to improve diagnoses, develop new treatments, and personalize care. It can also assist with administrative tasks. This can improve the quality of healthcare and reduce costs. However, it can also raise concerns about data privacy and security.</a:t>
            </a:r>
            <a:endParaRPr lang="en-US" sz="1300" dirty="0"/>
          </a:p>
        </p:txBody>
      </p:sp>
      <p:sp>
        <p:nvSpPr>
          <p:cNvPr id="12" name="Shape 9"/>
          <p:cNvSpPr/>
          <p:nvPr/>
        </p:nvSpPr>
        <p:spPr>
          <a:xfrm>
            <a:off x="584240" y="6076117"/>
            <a:ext cx="375523" cy="375523"/>
          </a:xfrm>
          <a:prstGeom prst="roundRect">
            <a:avLst>
              <a:gd name="adj" fmla="val 18671"/>
            </a:avLst>
          </a:prstGeom>
          <a:solidFill>
            <a:srgbClr val="D6F5EE"/>
          </a:solidFill>
          <a:ln w="7620">
            <a:solidFill>
              <a:srgbClr val="BCDBD4"/>
            </a:solidFill>
            <a:prstDash val="solid"/>
          </a:ln>
        </p:spPr>
      </p:sp>
      <p:sp>
        <p:nvSpPr>
          <p:cNvPr id="13" name="Text 10"/>
          <p:cNvSpPr/>
          <p:nvPr/>
        </p:nvSpPr>
        <p:spPr>
          <a:xfrm>
            <a:off x="666869" y="6138624"/>
            <a:ext cx="210145" cy="250388"/>
          </a:xfrm>
          <a:prstGeom prst="rect">
            <a:avLst/>
          </a:prstGeom>
          <a:noFill/>
          <a:ln/>
        </p:spPr>
        <p:txBody>
          <a:bodyPr wrap="none" lIns="0" tIns="0" rIns="0" bIns="0" rtlCol="0" anchor="t"/>
          <a:lstStyle/>
          <a:p>
            <a:pPr algn="ctr" indent="0" marL="0">
              <a:lnSpc>
                <a:spcPts val="1950"/>
              </a:lnSpc>
              <a:buNone/>
            </a:pPr>
            <a:r>
              <a:rPr lang="en-US" sz="1950" b="1" dirty="0">
                <a:solidFill>
                  <a:srgbClr val="333F70"/>
                </a:solidFill>
                <a:latin typeface="Unbounded" pitchFamily="34" charset="0"/>
                <a:ea typeface="Unbounded" pitchFamily="34" charset="-122"/>
                <a:cs typeface="Unbounded" pitchFamily="34" charset="-120"/>
              </a:rPr>
              <a:t>3</a:t>
            </a:r>
            <a:endParaRPr lang="en-US" sz="1950" dirty="0"/>
          </a:p>
        </p:txBody>
      </p:sp>
      <p:sp>
        <p:nvSpPr>
          <p:cNvPr id="14" name="Text 11"/>
          <p:cNvSpPr/>
          <p:nvPr/>
        </p:nvSpPr>
        <p:spPr>
          <a:xfrm>
            <a:off x="1126688" y="6076117"/>
            <a:ext cx="2312789" cy="260866"/>
          </a:xfrm>
          <a:prstGeom prst="rect">
            <a:avLst/>
          </a:prstGeom>
          <a:noFill/>
          <a:ln/>
        </p:spPr>
        <p:txBody>
          <a:bodyPr wrap="none" lIns="0" tIns="0" rIns="0" bIns="0" rtlCol="0" anchor="t"/>
          <a:lstStyle/>
          <a:p>
            <a:pPr indent="0" marL="0">
              <a:lnSpc>
                <a:spcPts val="2050"/>
              </a:lnSpc>
              <a:buNone/>
            </a:pPr>
            <a:r>
              <a:rPr lang="en-US" sz="1600" b="1" dirty="0">
                <a:solidFill>
                  <a:srgbClr val="333F70"/>
                </a:solidFill>
                <a:latin typeface="Unbounded" pitchFamily="34" charset="0"/>
                <a:ea typeface="Unbounded" pitchFamily="34" charset="-122"/>
                <a:cs typeface="Unbounded" pitchFamily="34" charset="-120"/>
              </a:rPr>
              <a:t>3. Transportation</a:t>
            </a:r>
            <a:endParaRPr lang="en-US" sz="1600" dirty="0"/>
          </a:p>
        </p:txBody>
      </p:sp>
      <p:sp>
        <p:nvSpPr>
          <p:cNvPr id="15" name="Text 12"/>
          <p:cNvSpPr/>
          <p:nvPr/>
        </p:nvSpPr>
        <p:spPr>
          <a:xfrm>
            <a:off x="1126688" y="6437114"/>
            <a:ext cx="6105049" cy="1068229"/>
          </a:xfrm>
          <a:prstGeom prst="rect">
            <a:avLst/>
          </a:prstGeom>
          <a:noFill/>
          <a:ln/>
        </p:spPr>
        <p:txBody>
          <a:bodyPr wrap="squar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Self-driving cars and trucks are changing the transportation industry. This can reduce traffic congestion and accidents. However, it can also lead to job losses for truck drivers and other transportation workers. It is important to consider these implications to make sure everyone benefits.</a:t>
            </a:r>
            <a:endParaRPr lang="en-US" sz="1300" dirty="0"/>
          </a:p>
        </p:txBody>
      </p:sp>
      <p:sp>
        <p:nvSpPr>
          <p:cNvPr id="16" name="Shape 13"/>
          <p:cNvSpPr/>
          <p:nvPr/>
        </p:nvSpPr>
        <p:spPr>
          <a:xfrm>
            <a:off x="7398663" y="6076117"/>
            <a:ext cx="375523" cy="375523"/>
          </a:xfrm>
          <a:prstGeom prst="roundRect">
            <a:avLst>
              <a:gd name="adj" fmla="val 18671"/>
            </a:avLst>
          </a:prstGeom>
          <a:solidFill>
            <a:srgbClr val="D6F5EE"/>
          </a:solidFill>
          <a:ln w="7620">
            <a:solidFill>
              <a:srgbClr val="BCDBD4"/>
            </a:solidFill>
            <a:prstDash val="solid"/>
          </a:ln>
        </p:spPr>
      </p:sp>
      <p:sp>
        <p:nvSpPr>
          <p:cNvPr id="17" name="Text 14"/>
          <p:cNvSpPr/>
          <p:nvPr/>
        </p:nvSpPr>
        <p:spPr>
          <a:xfrm>
            <a:off x="7478554" y="6138624"/>
            <a:ext cx="215622" cy="250388"/>
          </a:xfrm>
          <a:prstGeom prst="rect">
            <a:avLst/>
          </a:prstGeom>
          <a:noFill/>
          <a:ln/>
        </p:spPr>
        <p:txBody>
          <a:bodyPr wrap="none" lIns="0" tIns="0" rIns="0" bIns="0" rtlCol="0" anchor="t"/>
          <a:lstStyle/>
          <a:p>
            <a:pPr algn="ctr" indent="0" marL="0">
              <a:lnSpc>
                <a:spcPts val="1950"/>
              </a:lnSpc>
              <a:buNone/>
            </a:pPr>
            <a:r>
              <a:rPr lang="en-US" sz="1950" b="1" dirty="0">
                <a:solidFill>
                  <a:srgbClr val="333F70"/>
                </a:solidFill>
                <a:latin typeface="Unbounded" pitchFamily="34" charset="0"/>
                <a:ea typeface="Unbounded" pitchFamily="34" charset="-122"/>
                <a:cs typeface="Unbounded" pitchFamily="34" charset="-120"/>
              </a:rPr>
              <a:t>4</a:t>
            </a:r>
            <a:endParaRPr lang="en-US" sz="1950" dirty="0"/>
          </a:p>
        </p:txBody>
      </p:sp>
      <p:sp>
        <p:nvSpPr>
          <p:cNvPr id="18" name="Text 15"/>
          <p:cNvSpPr/>
          <p:nvPr/>
        </p:nvSpPr>
        <p:spPr>
          <a:xfrm>
            <a:off x="7941112" y="6076117"/>
            <a:ext cx="2086689" cy="260866"/>
          </a:xfrm>
          <a:prstGeom prst="rect">
            <a:avLst/>
          </a:prstGeom>
          <a:noFill/>
          <a:ln/>
        </p:spPr>
        <p:txBody>
          <a:bodyPr wrap="none" lIns="0" tIns="0" rIns="0" bIns="0" rtlCol="0" anchor="t"/>
          <a:lstStyle/>
          <a:p>
            <a:pPr indent="0" marL="0">
              <a:lnSpc>
                <a:spcPts val="2050"/>
              </a:lnSpc>
              <a:buNone/>
            </a:pPr>
            <a:r>
              <a:rPr lang="en-US" sz="1600" b="1" dirty="0">
                <a:solidFill>
                  <a:srgbClr val="333F70"/>
                </a:solidFill>
                <a:latin typeface="Unbounded" pitchFamily="34" charset="0"/>
                <a:ea typeface="Unbounded" pitchFamily="34" charset="-122"/>
                <a:cs typeface="Unbounded" pitchFamily="34" charset="-120"/>
              </a:rPr>
              <a:t>4. Education</a:t>
            </a:r>
            <a:endParaRPr lang="en-US" sz="1600" dirty="0"/>
          </a:p>
        </p:txBody>
      </p:sp>
      <p:sp>
        <p:nvSpPr>
          <p:cNvPr id="19" name="Text 16"/>
          <p:cNvSpPr/>
          <p:nvPr/>
        </p:nvSpPr>
        <p:spPr>
          <a:xfrm>
            <a:off x="7941112" y="6437114"/>
            <a:ext cx="6105049" cy="1068229"/>
          </a:xfrm>
          <a:prstGeom prst="rect">
            <a:avLst/>
          </a:prstGeom>
          <a:noFill/>
          <a:ln/>
        </p:spPr>
        <p:txBody>
          <a:bodyPr wrap="squar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AI-powered tools are being used to personalize learning and improve student outcomes. This can help students learn at their own pace and get individualized support. However, it is important to ensure that these tools are used in a way that is equitable and does not exacerbate existing inequalities.</a:t>
            </a:r>
            <a:endParaRPr lang="en-US" sz="1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22609"/>
            <a:ext cx="130428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pitchFamily="34" charset="0"/>
                <a:ea typeface="Unbounded" pitchFamily="34" charset="-122"/>
                <a:cs typeface="Unbounded" pitchFamily="34" charset="-120"/>
              </a:rPr>
              <a:t>Labor Rights and Working Conditions</a:t>
            </a:r>
            <a:endParaRPr lang="en-US" sz="4450" dirty="0"/>
          </a:p>
        </p:txBody>
      </p:sp>
      <p:sp>
        <p:nvSpPr>
          <p:cNvPr id="3" name="Text 1"/>
          <p:cNvSpPr/>
          <p:nvPr/>
        </p:nvSpPr>
        <p:spPr>
          <a:xfrm>
            <a:off x="793790" y="3807143"/>
            <a:ext cx="5480923"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pitchFamily="34" charset="0"/>
                <a:ea typeface="Unbounded" pitchFamily="34" charset="-122"/>
                <a:cs typeface="Unbounded" pitchFamily="34" charset="-120"/>
              </a:rPr>
              <a:t>Fair Wages and Compensation</a:t>
            </a:r>
            <a:endParaRPr lang="en-US" sz="2200" dirty="0"/>
          </a:p>
        </p:txBody>
      </p:sp>
      <p:sp>
        <p:nvSpPr>
          <p:cNvPr id="4" name="Text 2"/>
          <p:cNvSpPr/>
          <p:nvPr/>
        </p:nvSpPr>
        <p:spPr>
          <a:xfrm>
            <a:off x="793790" y="4388287"/>
            <a:ext cx="6244709" cy="1814513"/>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AI can automate tasks, potentially reducing the need for human workers. This raises concerns about fair wages and compensation for displaced employees. Policies need to ensure workers are fairly compensated for their skills and labor.</a:t>
            </a:r>
            <a:endParaRPr lang="en-US" sz="1750" dirty="0"/>
          </a:p>
        </p:txBody>
      </p:sp>
      <p:sp>
        <p:nvSpPr>
          <p:cNvPr id="5" name="Text 3"/>
          <p:cNvSpPr/>
          <p:nvPr/>
        </p:nvSpPr>
        <p:spPr>
          <a:xfrm>
            <a:off x="7599521" y="3807143"/>
            <a:ext cx="4705112"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pitchFamily="34" charset="0"/>
                <a:ea typeface="Unbounded" pitchFamily="34" charset="-122"/>
                <a:cs typeface="Unbounded" pitchFamily="34" charset="-120"/>
              </a:rPr>
              <a:t>Working Hours and Safety</a:t>
            </a:r>
            <a:endParaRPr lang="en-US" sz="2200" dirty="0"/>
          </a:p>
        </p:txBody>
      </p:sp>
      <p:sp>
        <p:nvSpPr>
          <p:cNvPr id="6" name="Text 4"/>
          <p:cNvSpPr/>
          <p:nvPr/>
        </p:nvSpPr>
        <p:spPr>
          <a:xfrm>
            <a:off x="7599521" y="4388287"/>
            <a:ext cx="6244709" cy="1814513"/>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AI systems can be used to monitor and track employee performance. This raises concerns about worker privacy and surveillance. Regulations must be put in place to protect workers' rights and ensure their privacy is respected in the workplace.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3" name="Text 0"/>
          <p:cNvSpPr/>
          <p:nvPr/>
        </p:nvSpPr>
        <p:spPr>
          <a:xfrm>
            <a:off x="4331375" y="588883"/>
            <a:ext cx="9625251" cy="1203008"/>
          </a:xfrm>
          <a:prstGeom prst="rect">
            <a:avLst/>
          </a:prstGeom>
          <a:noFill/>
          <a:ln/>
        </p:spPr>
        <p:txBody>
          <a:bodyPr wrap="square" lIns="0" tIns="0" rIns="0" bIns="0" rtlCol="0" anchor="t"/>
          <a:lstStyle/>
          <a:p>
            <a:pPr indent="0" marL="0">
              <a:lnSpc>
                <a:spcPts val="4700"/>
              </a:lnSpc>
              <a:buNone/>
            </a:pPr>
            <a:r>
              <a:rPr lang="en-US" sz="3750" b="1" dirty="0">
                <a:solidFill>
                  <a:srgbClr val="333F70"/>
                </a:solidFill>
                <a:latin typeface="Unbounded" pitchFamily="34" charset="0"/>
                <a:ea typeface="Unbounded" pitchFamily="34" charset="-122"/>
                <a:cs typeface="Unbounded" pitchFamily="34" charset="-120"/>
              </a:rPr>
              <a:t>Role of AI Education and Training</a:t>
            </a:r>
            <a:endParaRPr lang="en-US" sz="3750" dirty="0"/>
          </a:p>
        </p:txBody>
      </p:sp>
      <p:sp>
        <p:nvSpPr>
          <p:cNvPr id="4" name="Shape 1"/>
          <p:cNvSpPr/>
          <p:nvPr/>
        </p:nvSpPr>
        <p:spPr>
          <a:xfrm>
            <a:off x="4608671" y="2080617"/>
            <a:ext cx="22860" cy="5560100"/>
          </a:xfrm>
          <a:prstGeom prst="roundRect">
            <a:avLst>
              <a:gd name="adj" fmla="val 353700"/>
            </a:avLst>
          </a:prstGeom>
          <a:solidFill>
            <a:srgbClr val="BCDBD4"/>
          </a:solidFill>
          <a:ln/>
        </p:spPr>
      </p:sp>
      <p:sp>
        <p:nvSpPr>
          <p:cNvPr id="5" name="Shape 2"/>
          <p:cNvSpPr/>
          <p:nvPr/>
        </p:nvSpPr>
        <p:spPr>
          <a:xfrm>
            <a:off x="4813816" y="2502337"/>
            <a:ext cx="673775" cy="22860"/>
          </a:xfrm>
          <a:prstGeom prst="roundRect">
            <a:avLst>
              <a:gd name="adj" fmla="val 353700"/>
            </a:avLst>
          </a:prstGeom>
          <a:solidFill>
            <a:srgbClr val="BCDBD4"/>
          </a:solidFill>
          <a:ln/>
        </p:spPr>
      </p:sp>
      <p:sp>
        <p:nvSpPr>
          <p:cNvPr id="6" name="Shape 3"/>
          <p:cNvSpPr/>
          <p:nvPr/>
        </p:nvSpPr>
        <p:spPr>
          <a:xfrm>
            <a:off x="4403527" y="2297192"/>
            <a:ext cx="433149" cy="433149"/>
          </a:xfrm>
          <a:prstGeom prst="roundRect">
            <a:avLst>
              <a:gd name="adj" fmla="val 18667"/>
            </a:avLst>
          </a:prstGeom>
          <a:solidFill>
            <a:srgbClr val="D6F5EE"/>
          </a:solidFill>
          <a:ln w="7620">
            <a:solidFill>
              <a:srgbClr val="BCDBD4"/>
            </a:solidFill>
            <a:prstDash val="solid"/>
          </a:ln>
        </p:spPr>
      </p:sp>
      <p:sp>
        <p:nvSpPr>
          <p:cNvPr id="7" name="Text 4"/>
          <p:cNvSpPr/>
          <p:nvPr/>
        </p:nvSpPr>
        <p:spPr>
          <a:xfrm>
            <a:off x="4544973" y="2369344"/>
            <a:ext cx="150138" cy="288727"/>
          </a:xfrm>
          <a:prstGeom prst="rect">
            <a:avLst/>
          </a:prstGeom>
          <a:noFill/>
          <a:ln/>
        </p:spPr>
        <p:txBody>
          <a:bodyPr wrap="none" lIns="0" tIns="0" rIns="0" bIns="0" rtlCol="0" anchor="t"/>
          <a:lstStyle/>
          <a:p>
            <a:pPr algn="ctr" indent="0" marL="0">
              <a:lnSpc>
                <a:spcPts val="2250"/>
              </a:lnSpc>
              <a:buNone/>
            </a:pPr>
            <a:r>
              <a:rPr lang="en-US" sz="2250" b="1" dirty="0">
                <a:solidFill>
                  <a:srgbClr val="333F70"/>
                </a:solidFill>
                <a:latin typeface="Unbounded" pitchFamily="34" charset="0"/>
                <a:ea typeface="Unbounded" pitchFamily="34" charset="-122"/>
                <a:cs typeface="Unbounded" pitchFamily="34" charset="-120"/>
              </a:rPr>
              <a:t>1</a:t>
            </a:r>
            <a:endParaRPr lang="en-US" sz="2250" dirty="0"/>
          </a:p>
        </p:txBody>
      </p:sp>
      <p:sp>
        <p:nvSpPr>
          <p:cNvPr id="8" name="Text 5"/>
          <p:cNvSpPr/>
          <p:nvPr/>
        </p:nvSpPr>
        <p:spPr>
          <a:xfrm>
            <a:off x="5678924" y="2273022"/>
            <a:ext cx="3585805" cy="300752"/>
          </a:xfrm>
          <a:prstGeom prst="rect">
            <a:avLst/>
          </a:prstGeom>
          <a:noFill/>
          <a:ln/>
        </p:spPr>
        <p:txBody>
          <a:bodyPr wrap="none" lIns="0" tIns="0" rIns="0" bIns="0" rtlCol="0" anchor="t"/>
          <a:lstStyle/>
          <a:p>
            <a:pPr algn="l" indent="0" marL="0">
              <a:lnSpc>
                <a:spcPts val="2350"/>
              </a:lnSpc>
              <a:buNone/>
            </a:pPr>
            <a:r>
              <a:rPr lang="en-US" sz="1850" b="1" dirty="0">
                <a:solidFill>
                  <a:srgbClr val="333F70"/>
                </a:solidFill>
                <a:latin typeface="Unbounded" pitchFamily="34" charset="0"/>
                <a:ea typeface="Unbounded" pitchFamily="34" charset="-122"/>
                <a:cs typeface="Unbounded" pitchFamily="34" charset="-120"/>
              </a:rPr>
              <a:t>Upskilling and Reskilling</a:t>
            </a:r>
            <a:endParaRPr lang="en-US" sz="1850" dirty="0"/>
          </a:p>
        </p:txBody>
      </p:sp>
      <p:sp>
        <p:nvSpPr>
          <p:cNvPr id="9" name="Text 6"/>
          <p:cNvSpPr/>
          <p:nvPr/>
        </p:nvSpPr>
        <p:spPr>
          <a:xfrm>
            <a:off x="5678924" y="2689265"/>
            <a:ext cx="8277701" cy="924044"/>
          </a:xfrm>
          <a:prstGeom prst="rect">
            <a:avLst/>
          </a:prstGeom>
          <a:noFill/>
          <a:ln/>
        </p:spPr>
        <p:txBody>
          <a:bodyPr wrap="squar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AI education and training programs are essential for equipping workers with the skills they need to thrive in a rapidly changing job market. Upskilling and reskilling initiatives focus on bridging the gap between existing skill sets and the demands of the evolving workplace.</a:t>
            </a:r>
            <a:endParaRPr lang="en-US" sz="1500" dirty="0"/>
          </a:p>
        </p:txBody>
      </p:sp>
      <p:sp>
        <p:nvSpPr>
          <p:cNvPr id="10" name="Shape 7"/>
          <p:cNvSpPr/>
          <p:nvPr/>
        </p:nvSpPr>
        <p:spPr>
          <a:xfrm>
            <a:off x="4813816" y="4419838"/>
            <a:ext cx="673775" cy="22860"/>
          </a:xfrm>
          <a:prstGeom prst="roundRect">
            <a:avLst>
              <a:gd name="adj" fmla="val 353700"/>
            </a:avLst>
          </a:prstGeom>
          <a:solidFill>
            <a:srgbClr val="BCDBD4"/>
          </a:solidFill>
          <a:ln/>
        </p:spPr>
      </p:sp>
      <p:sp>
        <p:nvSpPr>
          <p:cNvPr id="11" name="Shape 8"/>
          <p:cNvSpPr/>
          <p:nvPr/>
        </p:nvSpPr>
        <p:spPr>
          <a:xfrm>
            <a:off x="4403527" y="4214693"/>
            <a:ext cx="433149" cy="433149"/>
          </a:xfrm>
          <a:prstGeom prst="roundRect">
            <a:avLst>
              <a:gd name="adj" fmla="val 18667"/>
            </a:avLst>
          </a:prstGeom>
          <a:solidFill>
            <a:srgbClr val="D6F5EE"/>
          </a:solidFill>
          <a:ln w="7620">
            <a:solidFill>
              <a:srgbClr val="BCDBD4"/>
            </a:solidFill>
            <a:prstDash val="solid"/>
          </a:ln>
        </p:spPr>
      </p:sp>
      <p:sp>
        <p:nvSpPr>
          <p:cNvPr id="12" name="Text 9"/>
          <p:cNvSpPr/>
          <p:nvPr/>
        </p:nvSpPr>
        <p:spPr>
          <a:xfrm>
            <a:off x="4499491" y="4286845"/>
            <a:ext cx="241102" cy="288727"/>
          </a:xfrm>
          <a:prstGeom prst="rect">
            <a:avLst/>
          </a:prstGeom>
          <a:noFill/>
          <a:ln/>
        </p:spPr>
        <p:txBody>
          <a:bodyPr wrap="none" lIns="0" tIns="0" rIns="0" bIns="0" rtlCol="0" anchor="t"/>
          <a:lstStyle/>
          <a:p>
            <a:pPr algn="ctr" indent="0" marL="0">
              <a:lnSpc>
                <a:spcPts val="2250"/>
              </a:lnSpc>
              <a:buNone/>
            </a:pPr>
            <a:r>
              <a:rPr lang="en-US" sz="2250" b="1" dirty="0">
                <a:solidFill>
                  <a:srgbClr val="333F70"/>
                </a:solidFill>
                <a:latin typeface="Unbounded" pitchFamily="34" charset="0"/>
                <a:ea typeface="Unbounded" pitchFamily="34" charset="-122"/>
                <a:cs typeface="Unbounded" pitchFamily="34" charset="-120"/>
              </a:rPr>
              <a:t>2</a:t>
            </a:r>
            <a:endParaRPr lang="en-US" sz="2250" dirty="0"/>
          </a:p>
        </p:txBody>
      </p:sp>
      <p:sp>
        <p:nvSpPr>
          <p:cNvPr id="13" name="Text 10"/>
          <p:cNvSpPr/>
          <p:nvPr/>
        </p:nvSpPr>
        <p:spPr>
          <a:xfrm>
            <a:off x="5678924" y="4190524"/>
            <a:ext cx="2406372" cy="300752"/>
          </a:xfrm>
          <a:prstGeom prst="rect">
            <a:avLst/>
          </a:prstGeom>
          <a:noFill/>
          <a:ln/>
        </p:spPr>
        <p:txBody>
          <a:bodyPr wrap="none" lIns="0" tIns="0" rIns="0" bIns="0" rtlCol="0" anchor="t"/>
          <a:lstStyle/>
          <a:p>
            <a:pPr algn="l" indent="0" marL="0">
              <a:lnSpc>
                <a:spcPts val="2350"/>
              </a:lnSpc>
              <a:buNone/>
            </a:pPr>
            <a:r>
              <a:rPr lang="en-US" sz="1850" b="1" dirty="0">
                <a:solidFill>
                  <a:srgbClr val="333F70"/>
                </a:solidFill>
                <a:latin typeface="Unbounded" pitchFamily="34" charset="0"/>
                <a:ea typeface="Unbounded" pitchFamily="34" charset="-122"/>
                <a:cs typeface="Unbounded" pitchFamily="34" charset="-120"/>
              </a:rPr>
              <a:t>AI Literacy</a:t>
            </a:r>
            <a:endParaRPr lang="en-US" sz="1850" dirty="0"/>
          </a:p>
        </p:txBody>
      </p:sp>
      <p:sp>
        <p:nvSpPr>
          <p:cNvPr id="14" name="Text 11"/>
          <p:cNvSpPr/>
          <p:nvPr/>
        </p:nvSpPr>
        <p:spPr>
          <a:xfrm>
            <a:off x="5678924" y="4606766"/>
            <a:ext cx="8277701" cy="924044"/>
          </a:xfrm>
          <a:prstGeom prst="rect">
            <a:avLst/>
          </a:prstGeom>
          <a:noFill/>
          <a:ln/>
        </p:spPr>
        <p:txBody>
          <a:bodyPr wrap="squar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Providing basic AI literacy for all individuals is crucial for navigating the future of work. Understanding the principles of AI and its applications allows for informed decision-making, fostering critical thinking and responsible use of technology.</a:t>
            </a:r>
            <a:endParaRPr lang="en-US" sz="1500" dirty="0"/>
          </a:p>
        </p:txBody>
      </p:sp>
      <p:sp>
        <p:nvSpPr>
          <p:cNvPr id="15" name="Shape 12"/>
          <p:cNvSpPr/>
          <p:nvPr/>
        </p:nvSpPr>
        <p:spPr>
          <a:xfrm>
            <a:off x="4813816" y="6337340"/>
            <a:ext cx="673775" cy="22860"/>
          </a:xfrm>
          <a:prstGeom prst="roundRect">
            <a:avLst>
              <a:gd name="adj" fmla="val 353700"/>
            </a:avLst>
          </a:prstGeom>
          <a:solidFill>
            <a:srgbClr val="BCDBD4"/>
          </a:solidFill>
          <a:ln/>
        </p:spPr>
      </p:sp>
      <p:sp>
        <p:nvSpPr>
          <p:cNvPr id="16" name="Shape 13"/>
          <p:cNvSpPr/>
          <p:nvPr/>
        </p:nvSpPr>
        <p:spPr>
          <a:xfrm>
            <a:off x="4403527" y="6132195"/>
            <a:ext cx="433149" cy="433149"/>
          </a:xfrm>
          <a:prstGeom prst="roundRect">
            <a:avLst>
              <a:gd name="adj" fmla="val 18667"/>
            </a:avLst>
          </a:prstGeom>
          <a:solidFill>
            <a:srgbClr val="D6F5EE"/>
          </a:solidFill>
          <a:ln w="7620">
            <a:solidFill>
              <a:srgbClr val="BCDBD4"/>
            </a:solidFill>
            <a:prstDash val="solid"/>
          </a:ln>
        </p:spPr>
      </p:sp>
      <p:sp>
        <p:nvSpPr>
          <p:cNvPr id="17" name="Text 14"/>
          <p:cNvSpPr/>
          <p:nvPr/>
        </p:nvSpPr>
        <p:spPr>
          <a:xfrm>
            <a:off x="4499015" y="6204347"/>
            <a:ext cx="242173" cy="288727"/>
          </a:xfrm>
          <a:prstGeom prst="rect">
            <a:avLst/>
          </a:prstGeom>
          <a:noFill/>
          <a:ln/>
        </p:spPr>
        <p:txBody>
          <a:bodyPr wrap="none" lIns="0" tIns="0" rIns="0" bIns="0" rtlCol="0" anchor="t"/>
          <a:lstStyle/>
          <a:p>
            <a:pPr algn="ctr" indent="0" marL="0">
              <a:lnSpc>
                <a:spcPts val="2250"/>
              </a:lnSpc>
              <a:buNone/>
            </a:pPr>
            <a:r>
              <a:rPr lang="en-US" sz="2250" b="1" dirty="0">
                <a:solidFill>
                  <a:srgbClr val="333F70"/>
                </a:solidFill>
                <a:latin typeface="Unbounded" pitchFamily="34" charset="0"/>
                <a:ea typeface="Unbounded" pitchFamily="34" charset="-122"/>
                <a:cs typeface="Unbounded" pitchFamily="34" charset="-120"/>
              </a:rPr>
              <a:t>3</a:t>
            </a:r>
            <a:endParaRPr lang="en-US" sz="2250" dirty="0"/>
          </a:p>
        </p:txBody>
      </p:sp>
      <p:sp>
        <p:nvSpPr>
          <p:cNvPr id="18" name="Text 15"/>
          <p:cNvSpPr/>
          <p:nvPr/>
        </p:nvSpPr>
        <p:spPr>
          <a:xfrm>
            <a:off x="5678924" y="6108025"/>
            <a:ext cx="3383994" cy="300752"/>
          </a:xfrm>
          <a:prstGeom prst="rect">
            <a:avLst/>
          </a:prstGeom>
          <a:noFill/>
          <a:ln/>
        </p:spPr>
        <p:txBody>
          <a:bodyPr wrap="none" lIns="0" tIns="0" rIns="0" bIns="0" rtlCol="0" anchor="t"/>
          <a:lstStyle/>
          <a:p>
            <a:pPr algn="l" indent="0" marL="0">
              <a:lnSpc>
                <a:spcPts val="2350"/>
              </a:lnSpc>
              <a:buNone/>
            </a:pPr>
            <a:r>
              <a:rPr lang="en-US" sz="1850" b="1" dirty="0">
                <a:solidFill>
                  <a:srgbClr val="333F70"/>
                </a:solidFill>
                <a:latin typeface="Unbounded" pitchFamily="34" charset="0"/>
                <a:ea typeface="Unbounded" pitchFamily="34" charset="-122"/>
                <a:cs typeface="Unbounded" pitchFamily="34" charset="-120"/>
              </a:rPr>
              <a:t>Specialized AI Training</a:t>
            </a:r>
            <a:endParaRPr lang="en-US" sz="1850" dirty="0"/>
          </a:p>
        </p:txBody>
      </p:sp>
      <p:sp>
        <p:nvSpPr>
          <p:cNvPr id="19" name="Text 16"/>
          <p:cNvSpPr/>
          <p:nvPr/>
        </p:nvSpPr>
        <p:spPr>
          <a:xfrm>
            <a:off x="5678924" y="6524268"/>
            <a:ext cx="8277701" cy="924044"/>
          </a:xfrm>
          <a:prstGeom prst="rect">
            <a:avLst/>
          </a:prstGeom>
          <a:noFill/>
          <a:ln/>
        </p:spPr>
        <p:txBody>
          <a:bodyPr wrap="squar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Specialized AI training programs cater to specific industry needs, equipping professionals with the technical expertise to design, develop, and implement AI solutions. These programs foster innovation and contribute to the growth of the AI ecosystem.</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75442" y="600551"/>
            <a:ext cx="13279517" cy="1206341"/>
          </a:xfrm>
          <a:prstGeom prst="rect">
            <a:avLst/>
          </a:prstGeom>
          <a:noFill/>
          <a:ln/>
        </p:spPr>
        <p:txBody>
          <a:bodyPr wrap="square" lIns="0" tIns="0" rIns="0" bIns="0" rtlCol="0" anchor="t"/>
          <a:lstStyle/>
          <a:p>
            <a:pPr indent="0" marL="0">
              <a:lnSpc>
                <a:spcPts val="4700"/>
              </a:lnSpc>
              <a:buNone/>
            </a:pPr>
            <a:r>
              <a:rPr lang="en-US" sz="3750" b="1" dirty="0">
                <a:solidFill>
                  <a:srgbClr val="333F70"/>
                </a:solidFill>
                <a:latin typeface="Unbounded" pitchFamily="34" charset="0"/>
                <a:ea typeface="Unbounded" pitchFamily="34" charset="-122"/>
                <a:cs typeface="Unbounded" pitchFamily="34" charset="-120"/>
              </a:rPr>
              <a:t>Government and Policy Responses toward AI</a:t>
            </a:r>
            <a:endParaRPr lang="en-US" sz="3750" dirty="0"/>
          </a:p>
        </p:txBody>
      </p:sp>
      <p:pic>
        <p:nvPicPr>
          <p:cNvPr id="3" name="Image 0" descr="preencoded.png">    </p:cNvPr>
          <p:cNvPicPr>
            <a:picLocks noChangeAspect="1"/>
          </p:cNvPicPr>
          <p:nvPr/>
        </p:nvPicPr>
        <p:blipFill>
          <a:blip r:embed="rId1"/>
          <a:stretch>
            <a:fillRect/>
          </a:stretch>
        </p:blipFill>
        <p:spPr>
          <a:xfrm>
            <a:off x="675442" y="2192893"/>
            <a:ext cx="4233505" cy="2616398"/>
          </a:xfrm>
          <a:prstGeom prst="rect">
            <a:avLst/>
          </a:prstGeom>
        </p:spPr>
      </p:pic>
      <p:sp>
        <p:nvSpPr>
          <p:cNvPr id="4" name="Text 1"/>
          <p:cNvSpPr/>
          <p:nvPr/>
        </p:nvSpPr>
        <p:spPr>
          <a:xfrm>
            <a:off x="675442" y="5050512"/>
            <a:ext cx="3662482" cy="301466"/>
          </a:xfrm>
          <a:prstGeom prst="rect">
            <a:avLst/>
          </a:prstGeom>
          <a:noFill/>
          <a:ln/>
        </p:spPr>
        <p:txBody>
          <a:bodyPr wrap="none" lIns="0" tIns="0" rIns="0" bIns="0" rtlCol="0" anchor="t"/>
          <a:lstStyle/>
          <a:p>
            <a:pPr algn="l" indent="0" marL="0">
              <a:lnSpc>
                <a:spcPts val="2350"/>
              </a:lnSpc>
              <a:buNone/>
            </a:pPr>
            <a:r>
              <a:rPr lang="en-US" sz="1850" b="1" dirty="0">
                <a:solidFill>
                  <a:srgbClr val="333F70"/>
                </a:solidFill>
                <a:latin typeface="Unbounded" pitchFamily="34" charset="0"/>
                <a:ea typeface="Unbounded" pitchFamily="34" charset="-122"/>
                <a:cs typeface="Unbounded" pitchFamily="34" charset="-120"/>
              </a:rPr>
              <a:t>Regulatory Frameworks</a:t>
            </a:r>
            <a:endParaRPr lang="en-US" sz="1850" dirty="0"/>
          </a:p>
        </p:txBody>
      </p:sp>
      <p:sp>
        <p:nvSpPr>
          <p:cNvPr id="5" name="Text 2"/>
          <p:cNvSpPr/>
          <p:nvPr/>
        </p:nvSpPr>
        <p:spPr>
          <a:xfrm>
            <a:off x="675442" y="5467707"/>
            <a:ext cx="4233505" cy="1543645"/>
          </a:xfrm>
          <a:prstGeom prst="rect">
            <a:avLst/>
          </a:prstGeom>
          <a:noFill/>
          <a:ln/>
        </p:spPr>
        <p:txBody>
          <a:bodyPr wrap="squar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Governments are establishing regulatory frameworks to guide the ethical development and deployment of AI. These regulations address concerns such as data privacy, algorithmic bias, and accountability.</a:t>
            </a:r>
            <a:endParaRPr lang="en-US" sz="1500" dirty="0"/>
          </a:p>
        </p:txBody>
      </p:sp>
      <p:pic>
        <p:nvPicPr>
          <p:cNvPr id="6" name="Image 1" descr="preencoded.png">    </p:cNvPr>
          <p:cNvPicPr>
            <a:picLocks noChangeAspect="1"/>
          </p:cNvPicPr>
          <p:nvPr/>
        </p:nvPicPr>
        <p:blipFill>
          <a:blip r:embed="rId2"/>
          <a:stretch>
            <a:fillRect/>
          </a:stretch>
        </p:blipFill>
        <p:spPr>
          <a:xfrm>
            <a:off x="5198388" y="2192893"/>
            <a:ext cx="4233505" cy="2616398"/>
          </a:xfrm>
          <a:prstGeom prst="rect">
            <a:avLst/>
          </a:prstGeom>
        </p:spPr>
      </p:pic>
      <p:sp>
        <p:nvSpPr>
          <p:cNvPr id="7" name="Text 3"/>
          <p:cNvSpPr/>
          <p:nvPr/>
        </p:nvSpPr>
        <p:spPr>
          <a:xfrm>
            <a:off x="5198388" y="5050512"/>
            <a:ext cx="3706892" cy="301466"/>
          </a:xfrm>
          <a:prstGeom prst="rect">
            <a:avLst/>
          </a:prstGeom>
          <a:noFill/>
          <a:ln/>
        </p:spPr>
        <p:txBody>
          <a:bodyPr wrap="none" lIns="0" tIns="0" rIns="0" bIns="0" rtlCol="0" anchor="t"/>
          <a:lstStyle/>
          <a:p>
            <a:pPr algn="l" indent="0" marL="0">
              <a:lnSpc>
                <a:spcPts val="2350"/>
              </a:lnSpc>
              <a:buNone/>
            </a:pPr>
            <a:r>
              <a:rPr lang="en-US" sz="1850" b="1" dirty="0">
                <a:solidFill>
                  <a:srgbClr val="333F70"/>
                </a:solidFill>
                <a:latin typeface="Unbounded" pitchFamily="34" charset="0"/>
                <a:ea typeface="Unbounded" pitchFamily="34" charset="-122"/>
                <a:cs typeface="Unbounded" pitchFamily="34" charset="-120"/>
              </a:rPr>
              <a:t>Investment and Support</a:t>
            </a:r>
            <a:endParaRPr lang="en-US" sz="1850" dirty="0"/>
          </a:p>
        </p:txBody>
      </p:sp>
      <p:sp>
        <p:nvSpPr>
          <p:cNvPr id="8" name="Text 4"/>
          <p:cNvSpPr/>
          <p:nvPr/>
        </p:nvSpPr>
        <p:spPr>
          <a:xfrm>
            <a:off x="5198388" y="5467707"/>
            <a:ext cx="4233505" cy="1543645"/>
          </a:xfrm>
          <a:prstGeom prst="rect">
            <a:avLst/>
          </a:prstGeom>
          <a:noFill/>
          <a:ln/>
        </p:spPr>
        <p:txBody>
          <a:bodyPr wrap="squar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Governments are investing in AI research, development, and education. They are also providing financial incentives to encourage businesses to adopt AI technologies and create new jobs.</a:t>
            </a:r>
            <a:endParaRPr lang="en-US" sz="1500" dirty="0"/>
          </a:p>
        </p:txBody>
      </p:sp>
      <p:pic>
        <p:nvPicPr>
          <p:cNvPr id="9" name="Image 2" descr="preencoded.png">    </p:cNvPr>
          <p:cNvPicPr>
            <a:picLocks noChangeAspect="1"/>
          </p:cNvPicPr>
          <p:nvPr/>
        </p:nvPicPr>
        <p:blipFill>
          <a:blip r:embed="rId3"/>
          <a:stretch>
            <a:fillRect/>
          </a:stretch>
        </p:blipFill>
        <p:spPr>
          <a:xfrm>
            <a:off x="9721334" y="2192893"/>
            <a:ext cx="4233624" cy="2616518"/>
          </a:xfrm>
          <a:prstGeom prst="rect">
            <a:avLst/>
          </a:prstGeom>
        </p:spPr>
      </p:pic>
      <p:sp>
        <p:nvSpPr>
          <p:cNvPr id="10" name="Text 5"/>
          <p:cNvSpPr/>
          <p:nvPr/>
        </p:nvSpPr>
        <p:spPr>
          <a:xfrm>
            <a:off x="9721334" y="5050631"/>
            <a:ext cx="4160163" cy="301466"/>
          </a:xfrm>
          <a:prstGeom prst="rect">
            <a:avLst/>
          </a:prstGeom>
          <a:noFill/>
          <a:ln/>
        </p:spPr>
        <p:txBody>
          <a:bodyPr wrap="none" lIns="0" tIns="0" rIns="0" bIns="0" rtlCol="0" anchor="t"/>
          <a:lstStyle/>
          <a:p>
            <a:pPr algn="l" indent="0" marL="0">
              <a:lnSpc>
                <a:spcPts val="2350"/>
              </a:lnSpc>
              <a:buNone/>
            </a:pPr>
            <a:r>
              <a:rPr lang="en-US" sz="1850" b="1" dirty="0">
                <a:solidFill>
                  <a:srgbClr val="333F70"/>
                </a:solidFill>
                <a:latin typeface="Unbounded" pitchFamily="34" charset="0"/>
                <a:ea typeface="Unbounded" pitchFamily="34" charset="-122"/>
                <a:cs typeface="Unbounded" pitchFamily="34" charset="-120"/>
              </a:rPr>
              <a:t>Public-Private Partnerships</a:t>
            </a:r>
            <a:endParaRPr lang="en-US" sz="1850" dirty="0"/>
          </a:p>
        </p:txBody>
      </p:sp>
      <p:sp>
        <p:nvSpPr>
          <p:cNvPr id="11" name="Text 6"/>
          <p:cNvSpPr/>
          <p:nvPr/>
        </p:nvSpPr>
        <p:spPr>
          <a:xfrm>
            <a:off x="9721334" y="5467826"/>
            <a:ext cx="4233624" cy="2161103"/>
          </a:xfrm>
          <a:prstGeom prst="rect">
            <a:avLst/>
          </a:prstGeom>
          <a:noFill/>
          <a:ln/>
        </p:spPr>
        <p:txBody>
          <a:bodyPr wrap="squar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Collaboration between governments, businesses, and research institutions is crucial for shaping the future of AI. These partnerships are essential for developing ethical guidelines, promoting responsible innovation, and addressing the societal implications of AI.</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252538"/>
            <a:ext cx="12261413" cy="708779"/>
          </a:xfrm>
          <a:prstGeom prst="rect">
            <a:avLst/>
          </a:prstGeom>
          <a:noFill/>
          <a:ln/>
        </p:spPr>
        <p:txBody>
          <a:bodyPr wrap="none" lIns="0" tIns="0" rIns="0" bIns="0" rtlCol="0" anchor="t"/>
          <a:lstStyle/>
          <a:p>
            <a:pPr indent="0" marL="0">
              <a:lnSpc>
                <a:spcPts val="5550"/>
              </a:lnSpc>
              <a:buNone/>
            </a:pPr>
            <a:r>
              <a:rPr lang="en-US" sz="4450" b="1" dirty="0">
                <a:solidFill>
                  <a:srgbClr val="333F70"/>
                </a:solidFill>
                <a:latin typeface="Unbounded" pitchFamily="34" charset="0"/>
                <a:ea typeface="Unbounded" pitchFamily="34" charset="-122"/>
                <a:cs typeface="Unbounded" pitchFamily="34" charset="-120"/>
              </a:rPr>
              <a:t>Disruption of Traditional Job Roles</a:t>
            </a:r>
            <a:endParaRPr lang="en-US" sz="4450" dirty="0"/>
          </a:p>
        </p:txBody>
      </p:sp>
      <p:sp>
        <p:nvSpPr>
          <p:cNvPr id="3" name="Text 1"/>
          <p:cNvSpPr/>
          <p:nvPr/>
        </p:nvSpPr>
        <p:spPr>
          <a:xfrm>
            <a:off x="793790" y="2505551"/>
            <a:ext cx="6244709" cy="2177415"/>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AI is transforming the nature of work, challenging traditional job roles across various industries. As AI systems automate tasks, some jobs become obsolete, while others evolve into new and more specialized roles. This shift requires workers to adapt their skills and embrace new technologies.</a:t>
            </a:r>
            <a:endParaRPr lang="en-US" sz="1750" dirty="0"/>
          </a:p>
        </p:txBody>
      </p:sp>
      <p:sp>
        <p:nvSpPr>
          <p:cNvPr id="4" name="Text 2"/>
          <p:cNvSpPr/>
          <p:nvPr/>
        </p:nvSpPr>
        <p:spPr>
          <a:xfrm>
            <a:off x="793790" y="4887039"/>
            <a:ext cx="6244709" cy="1814513"/>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The traditional division of labor, where tasks were clearly defined and performed by specific roles, is being blurred by AI. For example, customer service roles may be augmented by AI chatbots, while data analysis tasks may be handled by machine learning algorithms.</a:t>
            </a:r>
            <a:endParaRPr lang="en-US" sz="1750" dirty="0"/>
          </a:p>
        </p:txBody>
      </p:sp>
      <p:pic>
        <p:nvPicPr>
          <p:cNvPr id="5" name="Image 0" descr="preencoded.png">    </p:cNvPr>
          <p:cNvPicPr>
            <a:picLocks noChangeAspect="1"/>
          </p:cNvPicPr>
          <p:nvPr/>
        </p:nvPicPr>
        <p:blipFill>
          <a:blip r:embed="rId1"/>
          <a:stretch>
            <a:fillRect/>
          </a:stretch>
        </p:blipFill>
        <p:spPr>
          <a:xfrm>
            <a:off x="7599521" y="2556629"/>
            <a:ext cx="6244709" cy="416516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1515666"/>
            <a:ext cx="4919305" cy="5198150"/>
          </a:xfrm>
          <a:prstGeom prst="rect">
            <a:avLst/>
          </a:prstGeom>
        </p:spPr>
      </p:pic>
      <p:sp>
        <p:nvSpPr>
          <p:cNvPr id="4" name="Text 0"/>
          <p:cNvSpPr/>
          <p:nvPr/>
        </p:nvSpPr>
        <p:spPr>
          <a:xfrm>
            <a:off x="6280190" y="1475303"/>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pitchFamily="34" charset="0"/>
                <a:ea typeface="Unbounded" pitchFamily="34" charset="-122"/>
                <a:cs typeface="Unbounded" pitchFamily="34" charset="-120"/>
              </a:rPr>
              <a:t>Automation and Job Displacement</a:t>
            </a:r>
            <a:endParaRPr lang="en-US" sz="4450" dirty="0"/>
          </a:p>
        </p:txBody>
      </p:sp>
      <p:sp>
        <p:nvSpPr>
          <p:cNvPr id="5" name="Text 1"/>
          <p:cNvSpPr/>
          <p:nvPr/>
        </p:nvSpPr>
        <p:spPr>
          <a:xfrm>
            <a:off x="6280190" y="3233023"/>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The rapid adoption of automation and artificial intelligence is leading to significant job displacement across various sectors. As machines become more capable of performing tasks previously done by humans, certain job roles are becoming obsolete or redundant.</a:t>
            </a:r>
            <a:endParaRPr lang="en-US" sz="1750" dirty="0"/>
          </a:p>
        </p:txBody>
      </p:sp>
      <p:sp>
        <p:nvSpPr>
          <p:cNvPr id="6" name="Text 2"/>
          <p:cNvSpPr/>
          <p:nvPr/>
        </p:nvSpPr>
        <p:spPr>
          <a:xfrm>
            <a:off x="6280190" y="4939784"/>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For example, manufacturing industries are seeing a surge in robotics and automation, leading to a decline in demand for blue-collar workers in areas like assembly and production. Similarly, customer service and data entry roles are being replaced by chatbots and AI-powered systems, leading to job losses in these sectors.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972800" y="0"/>
            <a:ext cx="3657600" cy="8232934"/>
          </a:xfrm>
          <a:prstGeom prst="rect">
            <a:avLst/>
          </a:prstGeom>
        </p:spPr>
      </p:pic>
      <p:sp>
        <p:nvSpPr>
          <p:cNvPr id="3" name="Text 0"/>
          <p:cNvSpPr/>
          <p:nvPr/>
        </p:nvSpPr>
        <p:spPr>
          <a:xfrm>
            <a:off x="777240" y="610672"/>
            <a:ext cx="9418320" cy="1387793"/>
          </a:xfrm>
          <a:prstGeom prst="rect">
            <a:avLst/>
          </a:prstGeom>
          <a:noFill/>
          <a:ln/>
        </p:spPr>
        <p:txBody>
          <a:bodyPr wrap="square" lIns="0" tIns="0" rIns="0" bIns="0" rtlCol="0" anchor="t"/>
          <a:lstStyle/>
          <a:p>
            <a:pPr indent="0" marL="0">
              <a:lnSpc>
                <a:spcPts val="5450"/>
              </a:lnSpc>
              <a:buNone/>
            </a:pPr>
            <a:r>
              <a:rPr lang="en-US" sz="4350" b="1" dirty="0">
                <a:solidFill>
                  <a:srgbClr val="333F70"/>
                </a:solidFill>
                <a:latin typeface="Unbounded" pitchFamily="34" charset="0"/>
                <a:ea typeface="Unbounded" pitchFamily="34" charset="-122"/>
                <a:cs typeface="Unbounded" pitchFamily="34" charset="-120"/>
              </a:rPr>
              <a:t>Skill Gaps and Retraining Needs</a:t>
            </a:r>
            <a:endParaRPr lang="en-US" sz="4350" dirty="0"/>
          </a:p>
        </p:txBody>
      </p:sp>
      <p:sp>
        <p:nvSpPr>
          <p:cNvPr id="4" name="Shape 1"/>
          <p:cNvSpPr/>
          <p:nvPr/>
        </p:nvSpPr>
        <p:spPr>
          <a:xfrm>
            <a:off x="777240" y="2331601"/>
            <a:ext cx="4598194" cy="3063121"/>
          </a:xfrm>
          <a:prstGeom prst="roundRect">
            <a:avLst>
              <a:gd name="adj" fmla="val 3045"/>
            </a:avLst>
          </a:prstGeom>
          <a:solidFill>
            <a:srgbClr val="D6F5EE"/>
          </a:solidFill>
          <a:ln w="7620">
            <a:solidFill>
              <a:srgbClr val="BCDBD4"/>
            </a:solidFill>
            <a:prstDash val="solid"/>
          </a:ln>
        </p:spPr>
      </p:sp>
      <p:sp>
        <p:nvSpPr>
          <p:cNvPr id="5" name="Text 2"/>
          <p:cNvSpPr/>
          <p:nvPr/>
        </p:nvSpPr>
        <p:spPr>
          <a:xfrm>
            <a:off x="1006912" y="2561273"/>
            <a:ext cx="2912507" cy="347067"/>
          </a:xfrm>
          <a:prstGeom prst="rect">
            <a:avLst/>
          </a:prstGeom>
          <a:noFill/>
          <a:ln/>
        </p:spPr>
        <p:txBody>
          <a:bodyPr wrap="none" lIns="0" tIns="0" rIns="0" bIns="0" rtlCol="0" anchor="t"/>
          <a:lstStyle/>
          <a:p>
            <a:pPr indent="0" marL="0">
              <a:lnSpc>
                <a:spcPts val="2700"/>
              </a:lnSpc>
              <a:buNone/>
            </a:pPr>
            <a:r>
              <a:rPr lang="en-US" sz="2150" b="1" dirty="0">
                <a:solidFill>
                  <a:srgbClr val="333F70"/>
                </a:solidFill>
                <a:latin typeface="Unbounded" pitchFamily="34" charset="0"/>
                <a:ea typeface="Unbounded" pitchFamily="34" charset="-122"/>
                <a:cs typeface="Unbounded" pitchFamily="34" charset="-120"/>
              </a:rPr>
              <a:t>Bridging the Gap</a:t>
            </a:r>
            <a:endParaRPr lang="en-US" sz="2150" dirty="0"/>
          </a:p>
        </p:txBody>
      </p:sp>
      <p:sp>
        <p:nvSpPr>
          <p:cNvPr id="6" name="Text 3"/>
          <p:cNvSpPr/>
          <p:nvPr/>
        </p:nvSpPr>
        <p:spPr>
          <a:xfrm>
            <a:off x="1006912" y="3041571"/>
            <a:ext cx="4138851" cy="1776413"/>
          </a:xfrm>
          <a:prstGeom prst="rect">
            <a:avLst/>
          </a:prstGeom>
          <a:noFill/>
          <a:ln/>
        </p:spPr>
        <p:txBody>
          <a:bodyPr wrap="square" lIns="0" tIns="0" rIns="0" bIns="0" rtlCol="0" anchor="t"/>
          <a:lstStyle/>
          <a:p>
            <a:pPr indent="0" marL="0">
              <a:lnSpc>
                <a:spcPts val="2750"/>
              </a:lnSpc>
              <a:buNone/>
            </a:pPr>
            <a:r>
              <a:rPr lang="en-US" sz="1700" dirty="0">
                <a:solidFill>
                  <a:srgbClr val="333F70"/>
                </a:solidFill>
                <a:latin typeface="Open Sans" pitchFamily="34" charset="0"/>
                <a:ea typeface="Open Sans" pitchFamily="34" charset="-122"/>
                <a:cs typeface="Open Sans" pitchFamily="34" charset="-120"/>
              </a:rPr>
              <a:t>AI advancements are rapidly changing job requirements. Workers need new skills to stay competitive. This creates a skills gap. Retraining programs are essential to address this issue.</a:t>
            </a:r>
            <a:endParaRPr lang="en-US" sz="1700" dirty="0"/>
          </a:p>
        </p:txBody>
      </p:sp>
      <p:sp>
        <p:nvSpPr>
          <p:cNvPr id="7" name="Shape 4"/>
          <p:cNvSpPr/>
          <p:nvPr/>
        </p:nvSpPr>
        <p:spPr>
          <a:xfrm>
            <a:off x="5597485" y="2331601"/>
            <a:ext cx="4598194" cy="3063121"/>
          </a:xfrm>
          <a:prstGeom prst="roundRect">
            <a:avLst>
              <a:gd name="adj" fmla="val 3045"/>
            </a:avLst>
          </a:prstGeom>
          <a:solidFill>
            <a:srgbClr val="D6F5EE"/>
          </a:solidFill>
          <a:ln w="7620">
            <a:solidFill>
              <a:srgbClr val="BCDBD4"/>
            </a:solidFill>
            <a:prstDash val="solid"/>
          </a:ln>
        </p:spPr>
      </p:sp>
      <p:sp>
        <p:nvSpPr>
          <p:cNvPr id="8" name="Text 5"/>
          <p:cNvSpPr/>
          <p:nvPr/>
        </p:nvSpPr>
        <p:spPr>
          <a:xfrm>
            <a:off x="5827157" y="2561273"/>
            <a:ext cx="4138851" cy="694134"/>
          </a:xfrm>
          <a:prstGeom prst="rect">
            <a:avLst/>
          </a:prstGeom>
          <a:noFill/>
          <a:ln/>
        </p:spPr>
        <p:txBody>
          <a:bodyPr wrap="square" lIns="0" tIns="0" rIns="0" bIns="0" rtlCol="0" anchor="t"/>
          <a:lstStyle/>
          <a:p>
            <a:pPr indent="0" marL="0">
              <a:lnSpc>
                <a:spcPts val="2700"/>
              </a:lnSpc>
              <a:buNone/>
            </a:pPr>
            <a:r>
              <a:rPr lang="en-US" sz="2150" b="1" dirty="0">
                <a:solidFill>
                  <a:srgbClr val="333F70"/>
                </a:solidFill>
                <a:latin typeface="Unbounded" pitchFamily="34" charset="0"/>
                <a:ea typeface="Unbounded" pitchFamily="34" charset="-122"/>
                <a:cs typeface="Unbounded" pitchFamily="34" charset="-120"/>
              </a:rPr>
              <a:t>Upskilling for the Future</a:t>
            </a:r>
            <a:endParaRPr lang="en-US" sz="2150" dirty="0"/>
          </a:p>
        </p:txBody>
      </p:sp>
      <p:sp>
        <p:nvSpPr>
          <p:cNvPr id="9" name="Text 6"/>
          <p:cNvSpPr/>
          <p:nvPr/>
        </p:nvSpPr>
        <p:spPr>
          <a:xfrm>
            <a:off x="5827157" y="3388638"/>
            <a:ext cx="4138851" cy="1776413"/>
          </a:xfrm>
          <a:prstGeom prst="rect">
            <a:avLst/>
          </a:prstGeom>
          <a:noFill/>
          <a:ln/>
        </p:spPr>
        <p:txBody>
          <a:bodyPr wrap="square" lIns="0" tIns="0" rIns="0" bIns="0" rtlCol="0" anchor="t"/>
          <a:lstStyle/>
          <a:p>
            <a:pPr indent="0" marL="0">
              <a:lnSpc>
                <a:spcPts val="2750"/>
              </a:lnSpc>
              <a:buNone/>
            </a:pPr>
            <a:r>
              <a:rPr lang="en-US" sz="1700" dirty="0">
                <a:solidFill>
                  <a:srgbClr val="333F70"/>
                </a:solidFill>
                <a:latin typeface="Open Sans" pitchFamily="34" charset="0"/>
                <a:ea typeface="Open Sans" pitchFamily="34" charset="-122"/>
                <a:cs typeface="Open Sans" pitchFamily="34" charset="-120"/>
              </a:rPr>
              <a:t>Individuals need to adapt to these changes. Traditional education may not be enough. Continuous learning is crucial. Upskilling programs provide relevant knowledge and training.</a:t>
            </a:r>
            <a:endParaRPr lang="en-US" sz="1700" dirty="0"/>
          </a:p>
        </p:txBody>
      </p:sp>
      <p:sp>
        <p:nvSpPr>
          <p:cNvPr id="10" name="Shape 7"/>
          <p:cNvSpPr/>
          <p:nvPr/>
        </p:nvSpPr>
        <p:spPr>
          <a:xfrm>
            <a:off x="777240" y="5616773"/>
            <a:ext cx="9418320" cy="2005489"/>
          </a:xfrm>
          <a:prstGeom prst="roundRect">
            <a:avLst>
              <a:gd name="adj" fmla="val 4651"/>
            </a:avLst>
          </a:prstGeom>
          <a:solidFill>
            <a:srgbClr val="D6F5EE"/>
          </a:solidFill>
          <a:ln w="7620">
            <a:solidFill>
              <a:srgbClr val="BCDBD4"/>
            </a:solidFill>
            <a:prstDash val="solid"/>
          </a:ln>
        </p:spPr>
      </p:sp>
      <p:sp>
        <p:nvSpPr>
          <p:cNvPr id="11" name="Text 8"/>
          <p:cNvSpPr/>
          <p:nvPr/>
        </p:nvSpPr>
        <p:spPr>
          <a:xfrm>
            <a:off x="1006912" y="5846445"/>
            <a:ext cx="4583787" cy="347067"/>
          </a:xfrm>
          <a:prstGeom prst="rect">
            <a:avLst/>
          </a:prstGeom>
          <a:noFill/>
          <a:ln/>
        </p:spPr>
        <p:txBody>
          <a:bodyPr wrap="none" lIns="0" tIns="0" rIns="0" bIns="0" rtlCol="0" anchor="t"/>
          <a:lstStyle/>
          <a:p>
            <a:pPr indent="0" marL="0">
              <a:lnSpc>
                <a:spcPts val="2700"/>
              </a:lnSpc>
              <a:buNone/>
            </a:pPr>
            <a:r>
              <a:rPr lang="en-US" sz="2150" b="1" dirty="0">
                <a:solidFill>
                  <a:srgbClr val="333F70"/>
                </a:solidFill>
                <a:latin typeface="Unbounded" pitchFamily="34" charset="0"/>
                <a:ea typeface="Unbounded" pitchFamily="34" charset="-122"/>
                <a:cs typeface="Unbounded" pitchFamily="34" charset="-120"/>
              </a:rPr>
              <a:t>Investing in the Workforce</a:t>
            </a:r>
            <a:endParaRPr lang="en-US" sz="2150" dirty="0"/>
          </a:p>
        </p:txBody>
      </p:sp>
      <p:sp>
        <p:nvSpPr>
          <p:cNvPr id="12" name="Text 9"/>
          <p:cNvSpPr/>
          <p:nvPr/>
        </p:nvSpPr>
        <p:spPr>
          <a:xfrm>
            <a:off x="1006912" y="6326743"/>
            <a:ext cx="8958977" cy="1065848"/>
          </a:xfrm>
          <a:prstGeom prst="rect">
            <a:avLst/>
          </a:prstGeom>
          <a:noFill/>
          <a:ln/>
        </p:spPr>
        <p:txBody>
          <a:bodyPr wrap="square" lIns="0" tIns="0" rIns="0" bIns="0" rtlCol="0" anchor="t"/>
          <a:lstStyle/>
          <a:p>
            <a:pPr indent="0" marL="0">
              <a:lnSpc>
                <a:spcPts val="2750"/>
              </a:lnSpc>
              <a:buNone/>
            </a:pPr>
            <a:r>
              <a:rPr lang="en-US" sz="1700" dirty="0">
                <a:solidFill>
                  <a:srgbClr val="333F70"/>
                </a:solidFill>
                <a:latin typeface="Open Sans" pitchFamily="34" charset="0"/>
                <a:ea typeface="Open Sans" pitchFamily="34" charset="-122"/>
                <a:cs typeface="Open Sans" pitchFamily="34" charset="-120"/>
              </a:rPr>
              <a:t>Governments and companies must invest in retraining. This ensures a skilled workforce. It also promotes economic growth and competitiveness. Programs can focus on technical, soft, and digital skills.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505"/>
          </a:xfrm>
          <a:prstGeom prst="rect">
            <a:avLst/>
          </a:prstGeom>
        </p:spPr>
      </p:pic>
      <p:sp>
        <p:nvSpPr>
          <p:cNvPr id="3" name="Text 0"/>
          <p:cNvSpPr/>
          <p:nvPr/>
        </p:nvSpPr>
        <p:spPr>
          <a:xfrm>
            <a:off x="6271498" y="616863"/>
            <a:ext cx="7573804" cy="2102763"/>
          </a:xfrm>
          <a:prstGeom prst="rect">
            <a:avLst/>
          </a:prstGeom>
          <a:noFill/>
          <a:ln/>
        </p:spPr>
        <p:txBody>
          <a:bodyPr wrap="square" lIns="0" tIns="0" rIns="0" bIns="0" rtlCol="0" anchor="t"/>
          <a:lstStyle/>
          <a:p>
            <a:pPr indent="0" marL="0">
              <a:lnSpc>
                <a:spcPts val="5500"/>
              </a:lnSpc>
              <a:buNone/>
            </a:pPr>
            <a:r>
              <a:rPr lang="en-US" sz="4400" b="1" dirty="0">
                <a:solidFill>
                  <a:srgbClr val="333F70"/>
                </a:solidFill>
                <a:latin typeface="Unbounded" pitchFamily="34" charset="0"/>
                <a:ea typeface="Unbounded" pitchFamily="34" charset="-122"/>
                <a:cs typeface="Unbounded" pitchFamily="34" charset="-120"/>
              </a:rPr>
              <a:t>Income Inequality and Wealth Distribution</a:t>
            </a:r>
            <a:endParaRPr lang="en-US" sz="4400" dirty="0"/>
          </a:p>
        </p:txBody>
      </p:sp>
      <p:sp>
        <p:nvSpPr>
          <p:cNvPr id="4" name="Text 1"/>
          <p:cNvSpPr/>
          <p:nvPr/>
        </p:nvSpPr>
        <p:spPr>
          <a:xfrm>
            <a:off x="6271498" y="3056096"/>
            <a:ext cx="7573804" cy="2153126"/>
          </a:xfrm>
          <a:prstGeom prst="rect">
            <a:avLst/>
          </a:prstGeom>
          <a:noFill/>
          <a:ln/>
        </p:spPr>
        <p:txBody>
          <a:bodyPr wrap="square" lIns="0" tIns="0" rIns="0" bIns="0" rtlCol="0" anchor="t"/>
          <a:lstStyle/>
          <a:p>
            <a:pPr indent="0" marL="0">
              <a:lnSpc>
                <a:spcPts val="2800"/>
              </a:lnSpc>
              <a:buNone/>
            </a:pPr>
            <a:r>
              <a:rPr lang="en-US" sz="1750" dirty="0">
                <a:solidFill>
                  <a:srgbClr val="333F70"/>
                </a:solidFill>
                <a:latin typeface="Open Sans" pitchFamily="34" charset="0"/>
                <a:ea typeface="Open Sans" pitchFamily="34" charset="-122"/>
                <a:cs typeface="Open Sans" pitchFamily="34" charset="-120"/>
              </a:rPr>
              <a:t>AI's impact on the labor market can exacerbate existing inequalities, especially in terms of wealth distribution. As AI automates tasks and displaces workers, those with access to high-skilled jobs and education may benefit more, while those in lower-skilled jobs may experience greater economic hardship. This can lead to a widening gap between the rich and the poor.</a:t>
            </a:r>
            <a:endParaRPr lang="en-US" sz="1750" dirty="0"/>
          </a:p>
        </p:txBody>
      </p:sp>
      <p:sp>
        <p:nvSpPr>
          <p:cNvPr id="5" name="Text 2"/>
          <p:cNvSpPr/>
          <p:nvPr/>
        </p:nvSpPr>
        <p:spPr>
          <a:xfrm>
            <a:off x="6271498" y="5461516"/>
            <a:ext cx="7573804" cy="2153126"/>
          </a:xfrm>
          <a:prstGeom prst="rect">
            <a:avLst/>
          </a:prstGeom>
          <a:noFill/>
          <a:ln/>
        </p:spPr>
        <p:txBody>
          <a:bodyPr wrap="square" lIns="0" tIns="0" rIns="0" bIns="0" rtlCol="0" anchor="t"/>
          <a:lstStyle/>
          <a:p>
            <a:pPr indent="0" marL="0">
              <a:lnSpc>
                <a:spcPts val="2800"/>
              </a:lnSpc>
              <a:buNone/>
            </a:pPr>
            <a:r>
              <a:rPr lang="en-US" sz="1750" dirty="0">
                <a:solidFill>
                  <a:srgbClr val="333F70"/>
                </a:solidFill>
                <a:latin typeface="Open Sans" pitchFamily="34" charset="0"/>
                <a:ea typeface="Open Sans" pitchFamily="34" charset="-122"/>
                <a:cs typeface="Open Sans" pitchFamily="34" charset="-120"/>
              </a:rPr>
              <a:t>Policies and initiatives aimed at addressing income inequality, such as progressive taxation, social safety nets, and workforce development programs, become crucial in mitigating the negative effects of AI on income distribution. The focus should be on ensuring that the benefits of AI technology are shared broadly across society and not concentrated among a select few.</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2024-09-02T10:40:44Z</dcterms:created>
  <dcterms:modified xsi:type="dcterms:W3CDTF">2024-09-02T10:40:44Z</dcterms:modified>
</cp:coreProperties>
</file>